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7.xml" ContentType="application/vnd.openxmlformats-officedocument.presentationml.notesSlide+xml"/>
  <Override PartName="/ppt/tags/tag5.xml" ContentType="application/vnd.openxmlformats-officedocument.presentationml.tags+xml"/>
  <Override PartName="/ppt/charts/chart4.xml" ContentType="application/vnd.openxmlformats-officedocument.drawingml.char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6.xml" ContentType="application/vnd.openxmlformats-officedocument.presentationml.tags+xml"/>
  <Override PartName="/ppt/notesSlides/notesSlide16.xml" ContentType="application/vnd.openxmlformats-officedocument.presentationml.notesSlide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739" r:id="rId1"/>
  </p:sldMasterIdLst>
  <p:notesMasterIdLst>
    <p:notesMasterId r:id="rId33"/>
  </p:notesMasterIdLst>
  <p:handoutMasterIdLst>
    <p:handoutMasterId r:id="rId34"/>
  </p:handoutMasterIdLst>
  <p:sldIdLst>
    <p:sldId id="606" r:id="rId2"/>
    <p:sldId id="600" r:id="rId3"/>
    <p:sldId id="617" r:id="rId4"/>
    <p:sldId id="611" r:id="rId5"/>
    <p:sldId id="607" r:id="rId6"/>
    <p:sldId id="613" r:id="rId7"/>
    <p:sldId id="612" r:id="rId8"/>
    <p:sldId id="627" r:id="rId9"/>
    <p:sldId id="626" r:id="rId10"/>
    <p:sldId id="628" r:id="rId11"/>
    <p:sldId id="625" r:id="rId12"/>
    <p:sldId id="631" r:id="rId13"/>
    <p:sldId id="632" r:id="rId14"/>
    <p:sldId id="616" r:id="rId15"/>
    <p:sldId id="618" r:id="rId16"/>
    <p:sldId id="619" r:id="rId17"/>
    <p:sldId id="633" r:id="rId18"/>
    <p:sldId id="634" r:id="rId19"/>
    <p:sldId id="620" r:id="rId20"/>
    <p:sldId id="621" r:id="rId21"/>
    <p:sldId id="610" r:id="rId22"/>
    <p:sldId id="629" r:id="rId23"/>
    <p:sldId id="608" r:id="rId24"/>
    <p:sldId id="597" r:id="rId25"/>
    <p:sldId id="598" r:id="rId26"/>
    <p:sldId id="601" r:id="rId27"/>
    <p:sldId id="605" r:id="rId28"/>
    <p:sldId id="466" r:id="rId29"/>
    <p:sldId id="508" r:id="rId30"/>
    <p:sldId id="477" r:id="rId31"/>
    <p:sldId id="476" r:id="rId32"/>
  </p:sldIdLst>
  <p:sldSz cx="9144000" cy="6858000" type="screen4x3"/>
  <p:notesSz cx="6669088" cy="9926638"/>
  <p:embeddedFontLst>
    <p:embeddedFont>
      <p:font typeface="Calibri Light" panose="020F0302020204030204" pitchFamily="34" charset="0"/>
      <p:regular r:id="rId35"/>
      <p:italic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Open Sans" panose="020B0604020202020204" charset="0"/>
      <p:regular r:id="rId41"/>
      <p:bold r:id="rId42"/>
      <p:italic r:id="rId43"/>
      <p:boldItalic r:id="rId44"/>
    </p:embeddedFont>
    <p:embeddedFont>
      <p:font typeface="Bebas Neue" panose="020B0506020202020201" charset="0"/>
      <p:regular r:id="rId45"/>
    </p:embeddedFont>
    <p:embeddedFont>
      <p:font typeface="Open Sans bold" panose="020B0604020202020204" charset="0"/>
      <p:bold r:id="rId46"/>
    </p:embeddedFont>
  </p:embeddedFontLst>
  <p:custDataLst>
    <p:tags r:id="rId47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57" userDrawn="1">
          <p15:clr>
            <a:srgbClr val="A4A3A4"/>
          </p15:clr>
        </p15:guide>
        <p15:guide id="2" pos="438" userDrawn="1">
          <p15:clr>
            <a:srgbClr val="A4A3A4"/>
          </p15:clr>
        </p15:guide>
        <p15:guide id="3" pos="7252" userDrawn="1">
          <p15:clr>
            <a:srgbClr val="A4A3A4"/>
          </p15:clr>
        </p15:guide>
        <p15:guide id="4" orient="horz" pos="1185" userDrawn="1">
          <p15:clr>
            <a:srgbClr val="A4A3A4"/>
          </p15:clr>
        </p15:guide>
        <p15:guide id="5" orient="horz">
          <p15:clr>
            <a:srgbClr val="A4A3A4"/>
          </p15:clr>
        </p15:guide>
        <p15:guide id="6">
          <p15:clr>
            <a:srgbClr val="A4A3A4"/>
          </p15:clr>
        </p15:guide>
        <p15:guide id="7" orient="horz" pos="3955">
          <p15:clr>
            <a:srgbClr val="A4A3A4"/>
          </p15:clr>
        </p15:guide>
        <p15:guide id="8" orient="horz" pos="945">
          <p15:clr>
            <a:srgbClr val="A4A3A4"/>
          </p15:clr>
        </p15:guide>
        <p15:guide id="9" pos="246">
          <p15:clr>
            <a:srgbClr val="A4A3A4"/>
          </p15:clr>
        </p15:guide>
        <p15:guide id="10" pos="549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T" initials="T" lastIdx="6" clrIdx="0"/>
  <p:cmAuthor id="1" name="Rubino, Malena (GfK)" initials="MR" lastIdx="5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8080"/>
    <a:srgbClr val="595959"/>
    <a:srgbClr val="FFFFFF"/>
    <a:srgbClr val="F2F2F2"/>
    <a:srgbClr val="404040"/>
    <a:srgbClr val="000000"/>
    <a:srgbClr val="262626"/>
    <a:srgbClr val="D9D9D9"/>
    <a:srgbClr val="7F7F7F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82" autoAdjust="0"/>
    <p:restoredTop sz="86675" autoAdjust="0"/>
  </p:normalViewPr>
  <p:slideViewPr>
    <p:cSldViewPr snapToGrid="0" snapToObjects="1" showGuides="1">
      <p:cViewPr varScale="1">
        <p:scale>
          <a:sx n="185" d="100"/>
          <a:sy n="185" d="100"/>
        </p:scale>
        <p:origin x="1620" y="156"/>
      </p:cViewPr>
      <p:guideLst>
        <p:guide orient="horz" pos="3657"/>
        <p:guide pos="438"/>
        <p:guide pos="7252"/>
        <p:guide orient="horz" pos="1185"/>
        <p:guide orient="horz"/>
        <p:guide/>
        <p:guide orient="horz" pos="3955"/>
        <p:guide orient="horz" pos="945"/>
        <p:guide pos="246"/>
        <p:guide pos="5494"/>
      </p:guideLst>
    </p:cSldViewPr>
  </p:slideViewPr>
  <p:outlineViewPr>
    <p:cViewPr>
      <p:scale>
        <a:sx n="33" d="100"/>
        <a:sy n="33" d="100"/>
      </p:scale>
      <p:origin x="0" y="2761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70" d="100"/>
        <a:sy n="170" d="100"/>
      </p:scale>
      <p:origin x="0" y="0"/>
    </p:cViewPr>
  </p:sorterViewPr>
  <p:notesViewPr>
    <p:cSldViewPr snapToGrid="0" snapToObjects="1">
      <p:cViewPr varScale="1">
        <p:scale>
          <a:sx n="80" d="100"/>
          <a:sy n="80" d="100"/>
        </p:scale>
        <p:origin x="-3942" y="-90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42" Type="http://schemas.openxmlformats.org/officeDocument/2006/relationships/font" Target="fonts/font8.fntdata"/><Relationship Id="rId47" Type="http://schemas.openxmlformats.org/officeDocument/2006/relationships/tags" Target="tags/tag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1"/>
    </mc:Choice>
    <mc:Fallback>
      <c:style val="11"/>
    </mc:Fallback>
  </mc:AlternateContent>
  <c:chart>
    <c:autoTitleDeleted val="1"/>
    <c:plotArea>
      <c:layout>
        <c:manualLayout>
          <c:layoutTarget val="inner"/>
          <c:xMode val="edge"/>
          <c:yMode val="edge"/>
          <c:x val="5.4396701103287927E-4"/>
          <c:y val="7.5400188323917138E-4"/>
          <c:w val="0.49906220954932257"/>
          <c:h val="0.99884101218458832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Description A</c:v>
                </c:pt>
              </c:strCache>
            </c:strRef>
          </c:tx>
          <c:spPr>
            <a:solidFill>
              <a:srgbClr val="0070C0"/>
            </a:solidFill>
            <a:ln w="76200" cap="flat">
              <a:noFill/>
              <a:miter lim="800000"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70C0"/>
              </a:solidFill>
              <a:ln w="76200" cap="flat">
                <a:noFill/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24B8-4C7D-8315-702DC02FE437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24B8-4C7D-8315-702DC02FE437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24B8-4C7D-8315-702DC02FE437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4-24B8-4C7D-8315-702DC02FE437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24B8-4C7D-8315-702DC02FE437}"/>
              </c:ext>
            </c:extLst>
          </c:dPt>
          <c:dPt>
            <c:idx val="5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24B8-4C7D-8315-702DC02FE43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 lang="en-US" sz="2400" b="0" i="0" u="none" strike="noStrike" kern="1200" baseline="0">
                    <a:solidFill>
                      <a:srgbClr val="595959"/>
                    </a:solidFill>
                    <a:latin typeface="+mj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Sheet1!$B$1:$L$1</c:f>
              <c:numCache>
                <c:formatCode>General</c:formatCode>
                <c:ptCount val="11"/>
                <c:pt idx="0">
                  <c:v>2020</c:v>
                </c:pt>
                <c:pt idx="6">
                  <c:v>2021</c:v>
                </c:pt>
                <c:pt idx="7">
                  <c:v>2022</c:v>
                </c:pt>
                <c:pt idx="8">
                  <c:v>2023</c:v>
                </c:pt>
                <c:pt idx="9">
                  <c:v>2024</c:v>
                </c:pt>
                <c:pt idx="10">
                  <c:v>2025</c:v>
                </c:pt>
              </c:numCache>
            </c:numRef>
          </c:cat>
          <c:val>
            <c:numRef>
              <c:f>Sheet1!$B$2:$L$2</c:f>
              <c:numCache>
                <c:formatCode>0%</c:formatCode>
                <c:ptCount val="11"/>
                <c:pt idx="0">
                  <c:v>0.65</c:v>
                </c:pt>
                <c:pt idx="1">
                  <c:v>0.67</c:v>
                </c:pt>
                <c:pt idx="2">
                  <c:v>0.66</c:v>
                </c:pt>
                <c:pt idx="3">
                  <c:v>0.64</c:v>
                </c:pt>
                <c:pt idx="4">
                  <c:v>0.61</c:v>
                </c:pt>
                <c:pt idx="5">
                  <c:v>0.09</c:v>
                </c:pt>
                <c:pt idx="6">
                  <c:v>0.59</c:v>
                </c:pt>
                <c:pt idx="7">
                  <c:v>0.59</c:v>
                </c:pt>
                <c:pt idx="8">
                  <c:v>0.57999999999999996</c:v>
                </c:pt>
                <c:pt idx="9">
                  <c:v>0.54</c:v>
                </c:pt>
                <c:pt idx="10">
                  <c:v>0.01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24B8-4C7D-8315-702DC02FE43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58693504"/>
        <c:axId val="18649088"/>
      </c:barChart>
      <c:catAx>
        <c:axId val="58693504"/>
        <c:scaling>
          <c:orientation val="minMax"/>
        </c:scaling>
        <c:delete val="1"/>
        <c:axPos val="l"/>
        <c:numFmt formatCode="General" sourceLinked="0"/>
        <c:majorTickMark val="none"/>
        <c:minorTickMark val="none"/>
        <c:tickLblPos val="nextTo"/>
        <c:crossAx val="18649088"/>
        <c:crosses val="autoZero"/>
        <c:auto val="1"/>
        <c:lblAlgn val="ctr"/>
        <c:lblOffset val="20"/>
        <c:noMultiLvlLbl val="0"/>
      </c:catAx>
      <c:valAx>
        <c:axId val="18649088"/>
        <c:scaling>
          <c:orientation val="minMax"/>
          <c:max val="0.75000000000000011"/>
          <c:min val="0"/>
        </c:scaling>
        <c:delete val="1"/>
        <c:axPos val="b"/>
        <c:numFmt formatCode="General" sourceLinked="0"/>
        <c:majorTickMark val="out"/>
        <c:minorTickMark val="none"/>
        <c:tickLblPos val="nextTo"/>
        <c:crossAx val="58693504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1"/>
    </mc:Choice>
    <mc:Fallback>
      <c:style val="11"/>
    </mc:Fallback>
  </mc:AlternateContent>
  <c:chart>
    <c:autoTitleDeleted val="1"/>
    <c:plotArea>
      <c:layout>
        <c:manualLayout>
          <c:layoutTarget val="inner"/>
          <c:xMode val="edge"/>
          <c:yMode val="edge"/>
          <c:x val="5.4396701103287927E-4"/>
          <c:y val="7.5400188323917138E-4"/>
          <c:w val="0.49906220954932257"/>
          <c:h val="0.99884101218458832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Description A</c:v>
                </c:pt>
              </c:strCache>
            </c:strRef>
          </c:tx>
          <c:spPr>
            <a:solidFill>
              <a:srgbClr val="0070C0"/>
            </a:solidFill>
            <a:ln w="76200" cap="flat">
              <a:noFill/>
              <a:miter lim="800000"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70C0"/>
              </a:solidFill>
              <a:ln w="76200" cap="flat">
                <a:noFill/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DC58-450D-88D2-BA37DA8599D9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DC58-450D-88D2-BA37DA8599D9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DC58-450D-88D2-BA37DA8599D9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4-DC58-450D-88D2-BA37DA8599D9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DC58-450D-88D2-BA37DA8599D9}"/>
              </c:ext>
            </c:extLst>
          </c:dPt>
          <c:dPt>
            <c:idx val="5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DC58-450D-88D2-BA37DA8599D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 lang="en-US" sz="2400" b="0" i="0" u="none" strike="noStrike" kern="1200" baseline="0">
                    <a:solidFill>
                      <a:srgbClr val="595959"/>
                    </a:solidFill>
                    <a:latin typeface="+mj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Sheet1!$B$1:$M$1</c:f>
              <c:numCache>
                <c:formatCode>General</c:formatCode>
                <c:ptCount val="12"/>
                <c:pt idx="0">
                  <c:v>2020</c:v>
                </c:pt>
                <c:pt idx="7">
                  <c:v>2021</c:v>
                </c:pt>
                <c:pt idx="8">
                  <c:v>2022</c:v>
                </c:pt>
                <c:pt idx="9">
                  <c:v>2023</c:v>
                </c:pt>
                <c:pt idx="10">
                  <c:v>2024</c:v>
                </c:pt>
                <c:pt idx="11">
                  <c:v>2025</c:v>
                </c:pt>
              </c:numCache>
            </c:numRef>
          </c:cat>
          <c:val>
            <c:numRef>
              <c:f>Sheet1!$B$2:$M$2</c:f>
              <c:numCache>
                <c:formatCode>0%</c:formatCode>
                <c:ptCount val="12"/>
                <c:pt idx="0">
                  <c:v>0.11</c:v>
                </c:pt>
                <c:pt idx="1">
                  <c:v>0.12</c:v>
                </c:pt>
                <c:pt idx="2">
                  <c:v>0.12</c:v>
                </c:pt>
                <c:pt idx="3">
                  <c:v>0.11</c:v>
                </c:pt>
                <c:pt idx="4">
                  <c:v>0.12</c:v>
                </c:pt>
                <c:pt idx="5">
                  <c:v>0.1</c:v>
                </c:pt>
                <c:pt idx="6">
                  <c:v>0.13</c:v>
                </c:pt>
                <c:pt idx="7">
                  <c:v>0.12</c:v>
                </c:pt>
                <c:pt idx="8">
                  <c:v>0.1</c:v>
                </c:pt>
                <c:pt idx="9">
                  <c:v>0.15</c:v>
                </c:pt>
                <c:pt idx="10">
                  <c:v>0.14000000000000001</c:v>
                </c:pt>
                <c:pt idx="11">
                  <c:v>0.11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DC58-450D-88D2-BA37DA8599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18591744"/>
        <c:axId val="18593280"/>
      </c:barChart>
      <c:catAx>
        <c:axId val="18591744"/>
        <c:scaling>
          <c:orientation val="minMax"/>
        </c:scaling>
        <c:delete val="1"/>
        <c:axPos val="l"/>
        <c:numFmt formatCode="General" sourceLinked="0"/>
        <c:majorTickMark val="none"/>
        <c:minorTickMark val="none"/>
        <c:tickLblPos val="nextTo"/>
        <c:crossAx val="18593280"/>
        <c:crosses val="autoZero"/>
        <c:auto val="1"/>
        <c:lblAlgn val="ctr"/>
        <c:lblOffset val="20"/>
        <c:noMultiLvlLbl val="0"/>
      </c:catAx>
      <c:valAx>
        <c:axId val="18593280"/>
        <c:scaling>
          <c:orientation val="minMax"/>
          <c:max val="0.2"/>
          <c:min val="0"/>
        </c:scaling>
        <c:delete val="1"/>
        <c:axPos val="b"/>
        <c:numFmt formatCode="General" sourceLinked="0"/>
        <c:majorTickMark val="out"/>
        <c:minorTickMark val="none"/>
        <c:tickLblPos val="nextTo"/>
        <c:crossAx val="18591744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1"/>
    </mc:Choice>
    <mc:Fallback>
      <c:style val="11"/>
    </mc:Fallback>
  </mc:AlternateContent>
  <c:chart>
    <c:autoTitleDeleted val="1"/>
    <c:plotArea>
      <c:layout>
        <c:manualLayout>
          <c:layoutTarget val="inner"/>
          <c:xMode val="edge"/>
          <c:yMode val="edge"/>
          <c:x val="5.4396701103287927E-4"/>
          <c:y val="7.5400188323917138E-4"/>
          <c:w val="0.49906220954932257"/>
          <c:h val="0.99884101218458832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Description A</c:v>
                </c:pt>
              </c:strCache>
            </c:strRef>
          </c:tx>
          <c:spPr>
            <a:solidFill>
              <a:srgbClr val="0070C0"/>
            </a:solidFill>
            <a:ln w="76200" cap="flat">
              <a:noFill/>
              <a:miter lim="800000"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70C0"/>
              </a:solidFill>
              <a:ln w="76200" cap="flat">
                <a:noFill/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B31D-4F50-8DF0-F0B13F400A2D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B31D-4F50-8DF0-F0B13F400A2D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B31D-4F50-8DF0-F0B13F400A2D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4-B31D-4F50-8DF0-F0B13F400A2D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B31D-4F50-8DF0-F0B13F400A2D}"/>
              </c:ext>
            </c:extLst>
          </c:dPt>
          <c:dPt>
            <c:idx val="5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B31D-4F50-8DF0-F0B13F400A2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 lang="en-US" sz="2400" b="0" i="0" u="none" strike="noStrike" kern="1200" baseline="0">
                    <a:solidFill>
                      <a:srgbClr val="595959"/>
                    </a:solidFill>
                    <a:latin typeface="+mj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Sheet1!$B$1:$K$1</c:f>
              <c:numCache>
                <c:formatCode>General</c:formatCode>
                <c:ptCount val="10"/>
                <c:pt idx="0">
                  <c:v>2020</c:v>
                </c:pt>
                <c:pt idx="5">
                  <c:v>2021</c:v>
                </c:pt>
                <c:pt idx="6">
                  <c:v>2022</c:v>
                </c:pt>
                <c:pt idx="7">
                  <c:v>2023</c:v>
                </c:pt>
                <c:pt idx="8">
                  <c:v>2024</c:v>
                </c:pt>
                <c:pt idx="9">
                  <c:v>2025</c:v>
                </c:pt>
              </c:numCache>
            </c:numRef>
          </c:cat>
          <c:val>
            <c:numRef>
              <c:f>Sheet1!$B$2:$K$2</c:f>
              <c:numCache>
                <c:formatCode>0%</c:formatCode>
                <c:ptCount val="10"/>
                <c:pt idx="0">
                  <c:v>0.1</c:v>
                </c:pt>
                <c:pt idx="1">
                  <c:v>0.13</c:v>
                </c:pt>
                <c:pt idx="2">
                  <c:v>0.11</c:v>
                </c:pt>
                <c:pt idx="3">
                  <c:v>0.15</c:v>
                </c:pt>
                <c:pt idx="4">
                  <c:v>0.14000000000000001</c:v>
                </c:pt>
                <c:pt idx="5">
                  <c:v>0.09</c:v>
                </c:pt>
                <c:pt idx="6">
                  <c:v>0.09</c:v>
                </c:pt>
                <c:pt idx="7">
                  <c:v>0.08</c:v>
                </c:pt>
                <c:pt idx="8">
                  <c:v>0.06</c:v>
                </c:pt>
                <c:pt idx="9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B31D-4F50-8DF0-F0B13F400A2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43722240"/>
        <c:axId val="43723776"/>
      </c:barChart>
      <c:catAx>
        <c:axId val="43722240"/>
        <c:scaling>
          <c:orientation val="minMax"/>
        </c:scaling>
        <c:delete val="1"/>
        <c:axPos val="l"/>
        <c:numFmt formatCode="General" sourceLinked="0"/>
        <c:majorTickMark val="none"/>
        <c:minorTickMark val="none"/>
        <c:tickLblPos val="nextTo"/>
        <c:crossAx val="43723776"/>
        <c:crosses val="autoZero"/>
        <c:auto val="1"/>
        <c:lblAlgn val="ctr"/>
        <c:lblOffset val="20"/>
        <c:noMultiLvlLbl val="0"/>
      </c:catAx>
      <c:valAx>
        <c:axId val="43723776"/>
        <c:scaling>
          <c:orientation val="minMax"/>
          <c:max val="0.25"/>
          <c:min val="0"/>
        </c:scaling>
        <c:delete val="1"/>
        <c:axPos val="b"/>
        <c:numFmt formatCode="General" sourceLinked="0"/>
        <c:majorTickMark val="out"/>
        <c:minorTickMark val="none"/>
        <c:tickLblPos val="nextTo"/>
        <c:crossAx val="43722240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1"/>
    </mc:Choice>
    <mc:Fallback>
      <c:style val="11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7.5400188323917138E-4"/>
          <c:w val="0.87971996779904649"/>
          <c:h val="0.99884101218458832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Description A</c:v>
                </c:pt>
              </c:strCache>
            </c:strRef>
          </c:tx>
          <c:spPr>
            <a:solidFill>
              <a:srgbClr val="0070C0"/>
            </a:solidFill>
            <a:ln w="76200" cap="flat">
              <a:noFill/>
              <a:miter lim="800000"/>
            </a:ln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0DC6-4E34-A286-A73670452CCD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0DC6-4E34-A286-A73670452CCD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 w="76200" cap="flat">
                <a:noFill/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0DC6-4E34-A286-A73670452CCD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4-0DC6-4E34-A286-A73670452CCD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0DC6-4E34-A286-A73670452CCD}"/>
              </c:ext>
            </c:extLst>
          </c:dPt>
          <c:dPt>
            <c:idx val="5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0DC6-4E34-A286-A73670452CC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Sheet1!$B$1:$F$1</c:f>
              <c:numCache>
                <c:formatCode>General</c:formatCode>
                <c:ptCount val="5"/>
              </c:numCache>
            </c:numRef>
          </c:cat>
          <c:val>
            <c:numRef>
              <c:f>Sheet1!$B$2:$F$2</c:f>
              <c:numCache>
                <c:formatCode>0%</c:formatCode>
                <c:ptCount val="5"/>
                <c:pt idx="0">
                  <c:v>0.89170000000000005</c:v>
                </c:pt>
                <c:pt idx="1">
                  <c:v>0.91959999999999997</c:v>
                </c:pt>
                <c:pt idx="2">
                  <c:v>0.9234</c:v>
                </c:pt>
                <c:pt idx="3">
                  <c:v>0.94769999999999999</c:v>
                </c:pt>
                <c:pt idx="4">
                  <c:v>0.95879999999999999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0DC6-4E34-A286-A73670452C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58693504"/>
        <c:axId val="18649088"/>
      </c:barChart>
      <c:catAx>
        <c:axId val="58693504"/>
        <c:scaling>
          <c:orientation val="minMax"/>
        </c:scaling>
        <c:delete val="1"/>
        <c:axPos val="l"/>
        <c:numFmt formatCode="General" sourceLinked="0"/>
        <c:majorTickMark val="none"/>
        <c:minorTickMark val="none"/>
        <c:tickLblPos val="nextTo"/>
        <c:crossAx val="18649088"/>
        <c:crosses val="autoZero"/>
        <c:auto val="1"/>
        <c:lblAlgn val="ctr"/>
        <c:lblOffset val="20"/>
        <c:noMultiLvlLbl val="0"/>
      </c:catAx>
      <c:valAx>
        <c:axId val="18649088"/>
        <c:scaling>
          <c:orientation val="minMax"/>
          <c:max val="1"/>
          <c:min val="0"/>
        </c:scaling>
        <c:delete val="1"/>
        <c:axPos val="b"/>
        <c:numFmt formatCode="General" sourceLinked="0"/>
        <c:majorTickMark val="out"/>
        <c:minorTickMark val="none"/>
        <c:tickLblPos val="nextTo"/>
        <c:crossAx val="58693504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>
          <a:solidFill>
            <a:sysClr val="windowText" lastClr="000000"/>
          </a:solidFill>
        </a:defRPr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1"/>
    </mc:Choice>
    <mc:Fallback>
      <c:style val="11"/>
    </mc:Fallback>
  </mc:AlternateContent>
  <c:chart>
    <c:autoTitleDeleted val="1"/>
    <c:plotArea>
      <c:layout>
        <c:manualLayout>
          <c:layoutTarget val="inner"/>
          <c:xMode val="edge"/>
          <c:yMode val="edge"/>
          <c:x val="5.4396701103287927E-4"/>
          <c:y val="7.5400188323917138E-4"/>
          <c:w val="0.99945603298896712"/>
          <c:h val="0.99884101218458832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Description A</c:v>
                </c:pt>
              </c:strCache>
            </c:strRef>
          </c:tx>
          <c:spPr>
            <a:solidFill>
              <a:srgbClr val="D9D9D9"/>
            </a:solidFill>
            <a:ln w="76200" cap="flat">
              <a:noFill/>
              <a:miter lim="800000"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D9D9D9"/>
              </a:solidFill>
              <a:ln w="76200" cap="flat">
                <a:noFill/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981F-4DFE-B739-15C8B0F0C6B1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981F-4DFE-B739-15C8B0F0C6B1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981F-4DFE-B739-15C8B0F0C6B1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4-981F-4DFE-B739-15C8B0F0C6B1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981F-4DFE-B739-15C8B0F0C6B1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1"/>
              </a:solidFill>
              <a:ln w="76200" cap="flat">
                <a:noFill/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7-981F-4DFE-B739-15C8B0F0C6B1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 sz="2400" b="0" dirty="0">
                        <a:latin typeface="+mj-lt"/>
                      </a:rPr>
                      <a:t>23%</a:t>
                    </a:r>
                    <a:endParaRPr lang="en-US" dirty="0">
                      <a:latin typeface="Calibri Light" panose="020F0302020204030204" pitchFamily="34" charset="0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81F-4DFE-B739-15C8B0F0C6B1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 sz="2400" b="0" dirty="0">
                        <a:latin typeface="+mj-lt"/>
                      </a:rPr>
                      <a:t>45%</a:t>
                    </a:r>
                    <a:endParaRPr lang="en-US" dirty="0">
                      <a:latin typeface="Calibri Light" panose="020F0302020204030204" pitchFamily="34" charset="0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81F-4DFE-B739-15C8B0F0C6B1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 sz="2400" b="0" dirty="0">
                        <a:latin typeface="+mj-lt"/>
                      </a:rPr>
                      <a:t>53%</a:t>
                    </a:r>
                    <a:endParaRPr lang="en-US" dirty="0">
                      <a:latin typeface="Calibri Light" panose="020F0302020204030204" pitchFamily="34" charset="0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81F-4DFE-B739-15C8B0F0C6B1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 sz="2400" b="0" dirty="0">
                        <a:latin typeface="+mj-lt"/>
                      </a:rPr>
                      <a:t>71%</a:t>
                    </a:r>
                    <a:endParaRPr lang="en-US" dirty="0">
                      <a:latin typeface="Calibri Light" panose="020F0302020204030204" pitchFamily="34" charset="0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81F-4DFE-B739-15C8B0F0C6B1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r>
                      <a:rPr lang="en-US" sz="2400" b="0" dirty="0">
                        <a:latin typeface="+mj-lt"/>
                      </a:rPr>
                      <a:t>76%</a:t>
                    </a:r>
                    <a:endParaRPr lang="en-US" dirty="0">
                      <a:latin typeface="Calibri Light" panose="020F0302020204030204" pitchFamily="34" charset="0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81F-4DFE-B739-15C8B0F0C6B1}"/>
                </c:ext>
              </c:extLst>
            </c:dLbl>
            <c:dLbl>
              <c:idx val="5"/>
              <c:tx>
                <c:rich>
                  <a:bodyPr rot="0" vert="horz"/>
                  <a:lstStyle/>
                  <a:p>
                    <a:pPr>
                      <a:defRPr sz="2400" b="0">
                        <a:solidFill>
                          <a:schemeClr val="accent1"/>
                        </a:solidFill>
                        <a:latin typeface="+mj-lt"/>
                      </a:defRPr>
                    </a:pPr>
                    <a:r>
                      <a:rPr lang="en-US" sz="2400" b="0" dirty="0">
                        <a:solidFill>
                          <a:schemeClr val="accent1"/>
                        </a:solidFill>
                        <a:latin typeface="+mj-lt"/>
                      </a:rPr>
                      <a:t>82%</a:t>
                    </a:r>
                    <a:endParaRPr lang="en-US" b="1" dirty="0">
                      <a:solidFill>
                        <a:schemeClr val="accent1"/>
                      </a:solidFill>
                      <a:latin typeface="Calibri Light" panose="020F0302020204030204" pitchFamily="34" charset="0"/>
                    </a:endParaRPr>
                  </a:p>
                </c:rich>
              </c:tx>
              <c:spPr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81F-4DFE-B739-15C8B0F0C6B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 sz="2400" b="0">
                    <a:solidFill>
                      <a:srgbClr val="646464"/>
                    </a:solidFill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Sheet1!$B$1:$G$1</c:f>
              <c:numCache>
                <c:formatCode>General</c:formatCode>
                <c:ptCount val="6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</c:numCache>
            </c:numRef>
          </c:cat>
          <c:val>
            <c:numRef>
              <c:f>Sheet1!$B$2:$G$2</c:f>
              <c:numCache>
                <c:formatCode>0%</c:formatCode>
                <c:ptCount val="6"/>
                <c:pt idx="0">
                  <c:v>0.23</c:v>
                </c:pt>
                <c:pt idx="1">
                  <c:v>0.45</c:v>
                </c:pt>
                <c:pt idx="2">
                  <c:v>0.53</c:v>
                </c:pt>
                <c:pt idx="3">
                  <c:v>0.71</c:v>
                </c:pt>
                <c:pt idx="4">
                  <c:v>0.76</c:v>
                </c:pt>
                <c:pt idx="5">
                  <c:v>0.82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81F-4DFE-B739-15C8B0F0C6B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126023936"/>
        <c:axId val="126042112"/>
      </c:barChart>
      <c:catAx>
        <c:axId val="126023936"/>
        <c:scaling>
          <c:orientation val="minMax"/>
        </c:scaling>
        <c:delete val="1"/>
        <c:axPos val="l"/>
        <c:numFmt formatCode="General" sourceLinked="0"/>
        <c:majorTickMark val="none"/>
        <c:minorTickMark val="none"/>
        <c:tickLblPos val="nextTo"/>
        <c:crossAx val="126042112"/>
        <c:crosses val="autoZero"/>
        <c:auto val="1"/>
        <c:lblAlgn val="ctr"/>
        <c:lblOffset val="20"/>
        <c:noMultiLvlLbl val="0"/>
      </c:catAx>
      <c:valAx>
        <c:axId val="126042112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12602393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"/>
          <c:w val="1"/>
          <c:h val="0.87872923725399554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Datenreihe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A5D3-4560-876E-9480BC85323E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A5D3-4560-876E-9480BC85323E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A5D3-4560-876E-9480BC85323E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A5D3-4560-876E-9480BC85323E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4-A5D3-4560-876E-9480BC85323E}"/>
              </c:ext>
            </c:extLst>
          </c:dPt>
          <c:dPt>
            <c:idx val="5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A5D3-4560-876E-9480BC85323E}"/>
              </c:ext>
            </c:extLst>
          </c:dPt>
          <c:cat>
            <c:strRef>
              <c:f>Tabelle1!$A$2:$A$7</c:f>
              <c:strCache>
                <c:ptCount val="6"/>
                <c:pt idx="0">
                  <c:v>Text</c:v>
                </c:pt>
                <c:pt idx="1">
                  <c:v>Text</c:v>
                </c:pt>
                <c:pt idx="2">
                  <c:v>Text</c:v>
                </c:pt>
                <c:pt idx="3">
                  <c:v>Text</c:v>
                </c:pt>
                <c:pt idx="4">
                  <c:v>Text</c:v>
                </c:pt>
                <c:pt idx="5">
                  <c:v>Text</c:v>
                </c:pt>
              </c:strCache>
            </c:strRef>
          </c:cat>
          <c:val>
            <c:numRef>
              <c:f>Tabelle1!$B$2:$B$7</c:f>
              <c:numCache>
                <c:formatCode>General</c:formatCode>
                <c:ptCount val="6"/>
                <c:pt idx="0">
                  <c:v>4.3</c:v>
                </c:pt>
                <c:pt idx="1">
                  <c:v>4</c:v>
                </c:pt>
                <c:pt idx="2">
                  <c:v>5</c:v>
                </c:pt>
                <c:pt idx="3">
                  <c:v>7</c:v>
                </c:pt>
                <c:pt idx="4">
                  <c:v>6</c:v>
                </c:pt>
                <c:pt idx="5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A5D3-4560-876E-9480BC85323E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Datenreihe 2</c:v>
                </c:pt>
              </c:strCache>
            </c:strRef>
          </c:tx>
          <c:spPr>
            <a:solidFill>
              <a:srgbClr val="C0C0C0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Text</c:v>
                </c:pt>
                <c:pt idx="1">
                  <c:v>Text</c:v>
                </c:pt>
                <c:pt idx="2">
                  <c:v>Text</c:v>
                </c:pt>
                <c:pt idx="3">
                  <c:v>Text</c:v>
                </c:pt>
                <c:pt idx="4">
                  <c:v>Text</c:v>
                </c:pt>
                <c:pt idx="5">
                  <c:v>Text</c:v>
                </c:pt>
              </c:strCache>
            </c:strRef>
          </c:cat>
          <c:val>
            <c:numRef>
              <c:f>Tabelle1!$C$2:$C$7</c:f>
              <c:numCache>
                <c:formatCode>General</c:formatCode>
                <c:ptCount val="6"/>
                <c:pt idx="0">
                  <c:v>2.4</c:v>
                </c:pt>
                <c:pt idx="1">
                  <c:v>1</c:v>
                </c:pt>
                <c:pt idx="2">
                  <c:v>1.8</c:v>
                </c:pt>
                <c:pt idx="3">
                  <c:v>2.8</c:v>
                </c:pt>
                <c:pt idx="4">
                  <c:v>4</c:v>
                </c:pt>
                <c:pt idx="5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A5D3-4560-876E-9480BC8532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31"/>
        <c:overlap val="100"/>
        <c:axId val="98237056"/>
        <c:axId val="98124160"/>
      </c:barChart>
      <c:catAx>
        <c:axId val="982370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rgbClr val="FFFFFF"/>
                </a:solidFill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defRPr>
            </a:pPr>
            <a:endParaRPr lang="en-US"/>
          </a:p>
        </c:txPr>
        <c:crossAx val="98124160"/>
        <c:crosses val="autoZero"/>
        <c:auto val="1"/>
        <c:lblAlgn val="ctr"/>
        <c:lblOffset val="100"/>
        <c:noMultiLvlLbl val="0"/>
      </c:catAx>
      <c:valAx>
        <c:axId val="98124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8237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12-04T13:57:20.531" idx="1">
    <p:pos x="10" y="10"/>
    <p:text>explore reason for 5 years anomaly;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12-08T02:01:24.715" idx="3">
    <p:pos x="10" y="10"/>
    <p:text>Is there seasonality in play?  
What's up with low 5 year employment.</p:tex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1D39F0-67F7-47CA-98D5-0127F7C14ECB}" type="datetimeFigureOut">
              <a:rPr lang="de-DE" smtClean="0"/>
              <a:t>08.12.2016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AC595F-8E4E-4171-A522-0BBDA941FAC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71245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9C9874-DE1E-48CB-A603-4C70CD126593}" type="datetimeFigureOut">
              <a:rPr lang="de-DE" smtClean="0"/>
              <a:pPr/>
              <a:t>08.12.2016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852488" y="744538"/>
            <a:ext cx="4964112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66909" y="4715153"/>
            <a:ext cx="533527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777607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CEB38-DA38-4F43-AFB8-94FE45CA586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976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4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17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53897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18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13139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19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20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28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7774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29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7937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30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5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6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7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8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9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10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14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16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1" y="0"/>
            <a:ext cx="9143998" cy="5803200"/>
          </a:xfrm>
          <a:prstGeom prst="rect">
            <a:avLst/>
          </a:prstGeom>
          <a:solidFill>
            <a:srgbClr val="292929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31" tIns="45715" rIns="91431" bIns="45715" numCol="1" anchor="t" anchorCtr="0" compatLnSpc="1">
            <a:prstTxWarp prst="textNoShape">
              <a:avLst/>
            </a:prstTxWarp>
          </a:bodyPr>
          <a:lstStyle/>
          <a:p>
            <a:pPr defTabSz="914309"/>
            <a:endParaRPr lang="de-DE" sz="1900" dirty="0">
              <a:solidFill>
                <a:prstClr val="black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783384" y="1"/>
            <a:ext cx="7577234" cy="3741441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ctr">
              <a:lnSpc>
                <a:spcPct val="80000"/>
              </a:lnSpc>
              <a:defRPr sz="8800" b="0" cap="all">
                <a:solidFill>
                  <a:srgbClr val="FFFFFF"/>
                </a:solidFill>
                <a:latin typeface="Bebas Neue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4" name="Textplatzhalter 2"/>
          <p:cNvSpPr>
            <a:spLocks noGrp="1"/>
          </p:cNvSpPr>
          <p:nvPr>
            <p:ph type="body" idx="1"/>
          </p:nvPr>
        </p:nvSpPr>
        <p:spPr>
          <a:xfrm>
            <a:off x="783384" y="3741442"/>
            <a:ext cx="7577234" cy="2061759"/>
          </a:xfrm>
          <a:prstGeom prst="rect">
            <a:avLst/>
          </a:prstGeom>
        </p:spPr>
        <p:txBody>
          <a:bodyPr anchor="t" anchorCtr="0"/>
          <a:lstStyle>
            <a:lvl1pPr marL="0" indent="0" algn="ctr">
              <a:lnSpc>
                <a:spcPct val="80000"/>
              </a:lnSpc>
              <a:buNone/>
              <a:defRPr sz="4400">
                <a:solidFill>
                  <a:srgbClr val="B2B2B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5163744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1"/>
          <p:cNvSpPr>
            <a:spLocks noGrp="1"/>
          </p:cNvSpPr>
          <p:nvPr>
            <p:ph type="title"/>
          </p:nvPr>
        </p:nvSpPr>
        <p:spPr>
          <a:xfrm>
            <a:off x="415584" y="410830"/>
            <a:ext cx="8322913" cy="1073122"/>
          </a:xfrm>
          <a:prstGeom prst="rect">
            <a:avLst/>
          </a:prstGeom>
        </p:spPr>
        <p:txBody>
          <a:bodyPr lIns="0"/>
          <a:lstStyle>
            <a:lvl1pPr>
              <a:defRPr sz="3800"/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22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15583" y="942478"/>
            <a:ext cx="8322755" cy="541474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2200">
                <a:solidFill>
                  <a:srgbClr val="7F7F7F"/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prstClr val="white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415584" y="410830"/>
            <a:ext cx="8322913" cy="1073122"/>
          </a:xfrm>
          <a:prstGeom prst="rect">
            <a:avLst/>
          </a:prstGeom>
        </p:spPr>
        <p:txBody>
          <a:bodyPr lIns="0"/>
          <a:lstStyle>
            <a:lvl1pPr>
              <a:defRPr sz="3800">
                <a:solidFill>
                  <a:srgbClr val="000000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8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15583" y="942478"/>
            <a:ext cx="8322755" cy="541474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2200">
                <a:solidFill>
                  <a:srgbClr val="7F7F7F"/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457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0"/>
          <p:cNvSpPr>
            <a:spLocks noChangeArrowheads="1"/>
          </p:cNvSpPr>
          <p:nvPr userDrawn="1"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4D4D4D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415584" y="410830"/>
            <a:ext cx="8322913" cy="1073122"/>
          </a:xfrm>
          <a:prstGeom prst="rect">
            <a:avLst/>
          </a:prstGeom>
        </p:spPr>
        <p:txBody>
          <a:bodyPr lIns="0"/>
          <a:lstStyle>
            <a:lvl1pPr>
              <a:defRPr sz="3800">
                <a:solidFill>
                  <a:srgbClr val="FFFFFF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8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15583" y="942478"/>
            <a:ext cx="8322755" cy="541474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2200">
                <a:solidFill>
                  <a:srgbClr val="FFFFFF"/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3627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926CC-E1C3-4738-BF04-68594B3D5623}" type="slidenum">
              <a:rPr lang="de-DE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de-D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3069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51" r:id="rId2"/>
    <p:sldLayoutId id="2147483757" r:id="rId3"/>
    <p:sldLayoutId id="2147483756" r:id="rId4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5" Type="http://schemas.openxmlformats.org/officeDocument/2006/relationships/image" Target="../media/image12.png"/><Relationship Id="rId4" Type="http://schemas.openxmlformats.org/officeDocument/2006/relationships/chart" Target="../charts/char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.xml"/><Relationship Id="rId3" Type="http://schemas.openxmlformats.org/officeDocument/2006/relationships/tags" Target="../tags/tag4.xml"/><Relationship Id="rId7" Type="http://schemas.openxmlformats.org/officeDocument/2006/relationships/chart" Target="../charts/chart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3.xml"/><Relationship Id="rId10" Type="http://schemas.openxmlformats.org/officeDocument/2006/relationships/comments" Target="../comments/comment1.xml"/><Relationship Id="rId4" Type="http://schemas.openxmlformats.org/officeDocument/2006/relationships/slideLayout" Target="../slideLayouts/slideLayout2.xml"/><Relationship Id="rId9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Lending Club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to Get a Loan &amp; </a:t>
            </a:r>
          </a:p>
          <a:p>
            <a:r>
              <a:rPr lang="en-US" dirty="0" smtClean="0"/>
              <a:t>Tips to Lessen Default Rates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4842" y="6032310"/>
            <a:ext cx="4926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By </a:t>
            </a:r>
            <a:r>
              <a:rPr lang="en-US" dirty="0" err="1" smtClean="0"/>
              <a:t>Tianhong</a:t>
            </a:r>
            <a:r>
              <a:rPr lang="en-US" dirty="0" smtClean="0"/>
              <a:t> Ding &amp; William Raikes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083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Diagnostics – Fitting A Logistic Regression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210863" y="1604242"/>
            <a:ext cx="2873526" cy="645098"/>
          </a:xfrm>
          <a:prstGeom prst="rect">
            <a:avLst/>
          </a:prstGeom>
          <a:ln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7950" indent="0">
              <a:spcBef>
                <a:spcPts val="0"/>
              </a:spcBef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b="1" dirty="0" smtClean="0">
                <a:solidFill>
                  <a:schemeClr val="accent2"/>
                </a:solidFill>
              </a:rPr>
              <a:t>Multicollinearity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1370226"/>
              </p:ext>
            </p:extLst>
          </p:nvPr>
        </p:nvGraphicFramePr>
        <p:xfrm>
          <a:off x="436728" y="1932530"/>
          <a:ext cx="2456599" cy="2468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9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69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1042"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VIF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1518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DTI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1.42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1518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 Loan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Amount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1.54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1518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Interaction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1.85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1518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Year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1.02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2800">
                <a:tc>
                  <a:txBody>
                    <a:bodyPr/>
                    <a:lstStyle/>
                    <a:p>
                      <a:pPr algn="r"/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State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1.00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0393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Employment Length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1.01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2800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Month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1.02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5" name="Rectangle 2"/>
          <p:cNvSpPr txBox="1">
            <a:spLocks noChangeArrowheads="1"/>
          </p:cNvSpPr>
          <p:nvPr/>
        </p:nvSpPr>
        <p:spPr>
          <a:xfrm>
            <a:off x="3357733" y="1620859"/>
            <a:ext cx="5622484" cy="645098"/>
          </a:xfrm>
          <a:prstGeom prst="rect">
            <a:avLst/>
          </a:prstGeom>
          <a:ln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7950" indent="0">
              <a:spcBef>
                <a:spcPts val="0"/>
              </a:spcBef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b="1" dirty="0" smtClean="0">
                <a:solidFill>
                  <a:schemeClr val="accent2"/>
                </a:solidFill>
              </a:rPr>
              <a:t>Goodness of Fit</a:t>
            </a:r>
          </a:p>
          <a:p>
            <a:pPr marL="107950" indent="0">
              <a:spcBef>
                <a:spcPts val="0"/>
              </a:spcBef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dirty="0"/>
              <a:t>Interaction LR Test</a:t>
            </a:r>
            <a:r>
              <a:rPr lang="en-US" altLang="en-US" sz="1800" dirty="0" smtClean="0"/>
              <a:t>:		</a:t>
            </a:r>
            <a:r>
              <a:rPr lang="en-US" altLang="en-US" sz="1800" dirty="0"/>
              <a:t>	p-value &lt; </a:t>
            </a:r>
            <a:r>
              <a:rPr lang="en-US" altLang="en-US" sz="1800" dirty="0" smtClean="0"/>
              <a:t>0.001</a:t>
            </a:r>
          </a:p>
          <a:p>
            <a:pPr marL="107950" indent="0">
              <a:spcBef>
                <a:spcPts val="0"/>
              </a:spcBef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dirty="0" smtClean="0"/>
              <a:t>McFadden’s R2:			0.503</a:t>
            </a:r>
          </a:p>
        </p:txBody>
      </p:sp>
      <p:sp>
        <p:nvSpPr>
          <p:cNvPr id="16" name="Rectangle 2"/>
          <p:cNvSpPr txBox="1">
            <a:spLocks noChangeArrowheads="1"/>
          </p:cNvSpPr>
          <p:nvPr/>
        </p:nvSpPr>
        <p:spPr>
          <a:xfrm>
            <a:off x="3357733" y="2854037"/>
            <a:ext cx="5622484" cy="645098"/>
          </a:xfrm>
          <a:prstGeom prst="rect">
            <a:avLst/>
          </a:prstGeom>
          <a:ln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7950" indent="0">
              <a:spcBef>
                <a:spcPts val="0"/>
              </a:spcBef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b="1" dirty="0" smtClean="0">
                <a:solidFill>
                  <a:schemeClr val="accent2"/>
                </a:solidFill>
              </a:rPr>
              <a:t>Influential Points (Cook’s Distance)</a:t>
            </a:r>
          </a:p>
          <a:p>
            <a:pPr marL="393700" indent="-285750">
              <a:spcBef>
                <a:spcPts val="0"/>
              </a:spcBef>
              <a:buSzPct val="4500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dirty="0" smtClean="0"/>
              <a:t>Zero data points with D</a:t>
            </a:r>
            <a:r>
              <a:rPr lang="en-US" altLang="en-US" sz="1800" baseline="-25000" dirty="0" smtClean="0"/>
              <a:t>i</a:t>
            </a:r>
            <a:r>
              <a:rPr lang="en-US" altLang="en-US" sz="1800" dirty="0" smtClean="0"/>
              <a:t> &gt; 1.</a:t>
            </a:r>
          </a:p>
          <a:p>
            <a:pPr marL="393700" indent="-285750">
              <a:spcBef>
                <a:spcPts val="0"/>
              </a:spcBef>
              <a:buSzPct val="4500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dirty="0" smtClean="0"/>
              <a:t>~7% of data points with D</a:t>
            </a:r>
            <a:r>
              <a:rPr lang="en-US" altLang="en-US" sz="1800" baseline="-25000" dirty="0" smtClean="0"/>
              <a:t>i</a:t>
            </a:r>
            <a:r>
              <a:rPr lang="en-US" altLang="en-US" sz="1800" dirty="0" smtClean="0"/>
              <a:t> &gt; 4/n</a:t>
            </a:r>
          </a:p>
          <a:p>
            <a:pPr marL="850900" lvl="1" indent="-285750">
              <a:spcBef>
                <a:spcPts val="0"/>
              </a:spcBef>
              <a:buSzPct val="4500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dirty="0" smtClean="0"/>
              <a:t>Removing influential pts. decrease AIC by 6.3%.</a:t>
            </a:r>
          </a:p>
          <a:p>
            <a:pPr marL="850900" lvl="1" indent="-285750">
              <a:spcBef>
                <a:spcPts val="0"/>
              </a:spcBef>
              <a:buSzPct val="4500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dirty="0" smtClean="0"/>
              <a:t>Practical and statistical significance remain unchanged.</a:t>
            </a:r>
          </a:p>
        </p:txBody>
      </p:sp>
    </p:spTree>
    <p:extLst>
      <p:ext uri="{BB962C8B-B14F-4D97-AF65-F5344CB8AC3E}">
        <p14:creationId xmlns:p14="http://schemas.microsoft.com/office/powerpoint/2010/main" val="86396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0" y="4067033"/>
            <a:ext cx="9144000" cy="1101815"/>
          </a:xfrm>
          <a:solidFill>
            <a:srgbClr val="595959"/>
          </a:solidFill>
        </p:spPr>
        <p:txBody>
          <a:bodyPr anchor="ctr"/>
          <a:lstStyle/>
          <a:p>
            <a:r>
              <a:rPr lang="en-US" sz="3000" b="1" dirty="0" smtClean="0">
                <a:solidFill>
                  <a:schemeClr val="bg1"/>
                </a:solidFill>
              </a:rPr>
              <a:t>    How to Get a Loan: Prediction</a:t>
            </a:r>
            <a:endParaRPr lang="en-US" sz="3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055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415584" y="410830"/>
            <a:ext cx="8322913" cy="1073122"/>
          </a:xfrm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Prediction</a:t>
            </a:r>
            <a:endParaRPr lang="en-US" dirty="0"/>
          </a:p>
        </p:txBody>
      </p:sp>
      <p:sp>
        <p:nvSpPr>
          <p:cNvPr id="9" name="Textplatzhalter 1"/>
          <p:cNvSpPr>
            <a:spLocks noGrp="1"/>
          </p:cNvSpPr>
          <p:nvPr>
            <p:ph type="body" sz="quarter" idx="13"/>
          </p:nvPr>
        </p:nvSpPr>
        <p:spPr>
          <a:xfrm>
            <a:off x="415583" y="942478"/>
            <a:ext cx="8322755" cy="541474"/>
          </a:xfrm>
        </p:spPr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216631" y="1604702"/>
            <a:ext cx="3345436" cy="4989513"/>
          </a:xfrm>
          <a:prstGeom prst="rect">
            <a:avLst/>
          </a:prstGeom>
          <a:ln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000" dirty="0" err="1" smtClean="0"/>
              <a:t>XGBoost</a:t>
            </a:r>
            <a:r>
              <a:rPr lang="en-US" altLang="en-US" sz="2000" dirty="0" smtClean="0"/>
              <a:t> performs the best, with the highest ROC.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000" dirty="0" smtClean="0"/>
              <a:t>Random Forest comes in a close second.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000" dirty="0" smtClean="0"/>
              <a:t>Logistic Regression is not far behind.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000" dirty="0" smtClean="0"/>
              <a:t>Generalized Additive Model and LDA perform slightly worse.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sz="2000" dirty="0" smtClean="0"/>
          </a:p>
          <a:p>
            <a:pPr marL="107950" indent="0"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5365546" y="710754"/>
            <a:ext cx="35211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5 Fold Cross-Validated ROC Metric </a:t>
            </a:r>
            <a:r>
              <a:rPr lang="en-US" dirty="0"/>
              <a:t>(</a:t>
            </a:r>
            <a:r>
              <a:rPr lang="en-US" dirty="0" smtClean="0"/>
              <a:t>Mean)</a:t>
            </a:r>
            <a:endParaRPr lang="en-US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429470"/>
              </p:ext>
            </p:extLst>
          </p:nvPr>
        </p:nvGraphicFramePr>
        <p:xfrm>
          <a:off x="3736640" y="1471363"/>
          <a:ext cx="1721591" cy="46498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15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29963">
                <a:tc>
                  <a:txBody>
                    <a:bodyPr/>
                    <a:lstStyle/>
                    <a:p>
                      <a:pPr algn="r"/>
                      <a:r>
                        <a:rPr lang="en-US" sz="1400" b="1" dirty="0" err="1" smtClean="0">
                          <a:solidFill>
                            <a:schemeClr val="tx2"/>
                          </a:solidFill>
                        </a:rPr>
                        <a:t>XGBoost</a:t>
                      </a:r>
                      <a:endParaRPr lang="en-US" sz="14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29963">
                <a:tc>
                  <a:txBody>
                    <a:bodyPr/>
                    <a:lstStyle/>
                    <a:p>
                      <a:pPr algn="r"/>
                      <a:r>
                        <a:rPr lang="en-US" sz="1400" b="1" dirty="0" smtClean="0">
                          <a:solidFill>
                            <a:schemeClr val="tx2"/>
                          </a:solidFill>
                        </a:rPr>
                        <a:t>Random Forest</a:t>
                      </a:r>
                      <a:endParaRPr lang="en-US" sz="14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29963">
                <a:tc>
                  <a:txBody>
                    <a:bodyPr/>
                    <a:lstStyle/>
                    <a:p>
                      <a:pPr algn="r"/>
                      <a:r>
                        <a:rPr lang="en-US" sz="1400" b="1" dirty="0" smtClean="0">
                          <a:solidFill>
                            <a:schemeClr val="tx2"/>
                          </a:solidFill>
                        </a:rPr>
                        <a:t>Logistic Regression</a:t>
                      </a:r>
                      <a:endParaRPr lang="en-US" sz="14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9963">
                <a:tc>
                  <a:txBody>
                    <a:bodyPr/>
                    <a:lstStyle/>
                    <a:p>
                      <a:pPr algn="r"/>
                      <a:r>
                        <a:rPr lang="en-US" sz="1400" b="1" dirty="0" smtClean="0">
                          <a:solidFill>
                            <a:schemeClr val="tx2"/>
                          </a:solidFill>
                        </a:rPr>
                        <a:t>Generalized</a:t>
                      </a:r>
                      <a:r>
                        <a:rPr lang="en-US" sz="1400" b="1" baseline="0" dirty="0" smtClean="0">
                          <a:solidFill>
                            <a:schemeClr val="tx2"/>
                          </a:solidFill>
                        </a:rPr>
                        <a:t> Additive Model</a:t>
                      </a:r>
                      <a:endParaRPr lang="en-US" sz="14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29963">
                <a:tc>
                  <a:txBody>
                    <a:bodyPr/>
                    <a:lstStyle/>
                    <a:p>
                      <a:pPr algn="r"/>
                      <a:r>
                        <a:rPr lang="en-US" sz="1400" b="1" dirty="0" smtClean="0">
                          <a:solidFill>
                            <a:schemeClr val="tx2"/>
                          </a:solidFill>
                        </a:rPr>
                        <a:t>Linear Discriminant</a:t>
                      </a:r>
                      <a:r>
                        <a:rPr lang="en-US" sz="1400" b="1" baseline="0" dirty="0" smtClean="0">
                          <a:solidFill>
                            <a:schemeClr val="tx2"/>
                          </a:solidFill>
                        </a:rPr>
                        <a:t> Analysis</a:t>
                      </a:r>
                      <a:endParaRPr lang="en-US" sz="14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3" name="_color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13194943"/>
              </p:ext>
            </p:extLst>
          </p:nvPr>
        </p:nvGraphicFramePr>
        <p:xfrm>
          <a:off x="5465302" y="1512483"/>
          <a:ext cx="3273195" cy="45837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16617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0" y="4067033"/>
            <a:ext cx="9144000" cy="1101815"/>
          </a:xfrm>
          <a:solidFill>
            <a:srgbClr val="595959"/>
          </a:solidFill>
        </p:spPr>
        <p:txBody>
          <a:bodyPr anchor="ctr"/>
          <a:lstStyle/>
          <a:p>
            <a:r>
              <a:rPr lang="en-US" sz="3000" b="1" dirty="0" smtClean="0">
                <a:solidFill>
                  <a:schemeClr val="bg1"/>
                </a:solidFill>
              </a:rPr>
              <a:t>    How to Get a Loan: Conclusion</a:t>
            </a:r>
            <a:endParaRPr lang="en-US" sz="3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5426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conclusion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278794" y="1427653"/>
            <a:ext cx="8216814" cy="4989513"/>
          </a:xfrm>
          <a:prstGeom prst="rect">
            <a:avLst/>
          </a:prstGeom>
          <a:ln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000" dirty="0" smtClean="0"/>
              <a:t>Limitations</a:t>
            </a:r>
          </a:p>
          <a:p>
            <a:pPr marL="8890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000" dirty="0" smtClean="0"/>
              <a:t>FICO is most likely a confounder.  Obtaining this data will improve analysis.</a:t>
            </a:r>
          </a:p>
          <a:p>
            <a:pPr marL="8890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000" dirty="0" smtClean="0"/>
              <a:t>This is an observation study, and the relationships are correlative.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000" dirty="0" smtClean="0"/>
              <a:t>How does one get a loan?</a:t>
            </a:r>
          </a:p>
          <a:p>
            <a:pPr marL="8890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000" dirty="0"/>
              <a:t>Do not get into the “fringes” </a:t>
            </a:r>
            <a:r>
              <a:rPr lang="en-US" altLang="en-US" sz="2000" dirty="0" smtClean="0"/>
              <a:t>of the application:</a:t>
            </a:r>
            <a:endParaRPr lang="en-US" altLang="en-US" sz="2000" dirty="0"/>
          </a:p>
          <a:p>
            <a:pPr marL="1346200" lvl="2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Debt-to-Income Ratio &gt; 9,999</a:t>
            </a:r>
          </a:p>
          <a:p>
            <a:pPr marL="1346200" lvl="2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Requested Loan Amount &gt; $40,000</a:t>
            </a:r>
          </a:p>
          <a:p>
            <a:pPr marL="1346200" lvl="2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Interaction (DTI * Loan </a:t>
            </a:r>
            <a:r>
              <a:rPr lang="en-US" altLang="en-US" dirty="0" err="1"/>
              <a:t>Amt</a:t>
            </a:r>
            <a:r>
              <a:rPr lang="en-US" altLang="en-US" dirty="0"/>
              <a:t>) &gt; 249,725,025</a:t>
            </a:r>
          </a:p>
          <a:p>
            <a:pPr marL="8890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000" dirty="0" smtClean="0"/>
              <a:t>Be employed for at least 1 full year (although, 5 years exactly seems unfavorable).  Your odds-ratio increases from 18% to 70%.</a:t>
            </a:r>
          </a:p>
          <a:p>
            <a:pPr marL="8890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000" dirty="0" smtClean="0"/>
              <a:t>Very small (yet significant) effects also include a lower Debt-to-Income ratio, and loans in the summer.</a:t>
            </a:r>
          </a:p>
          <a:p>
            <a:pPr marL="8890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sz="2000" dirty="0" smtClean="0"/>
          </a:p>
          <a:p>
            <a:pPr marL="1346200" lvl="2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 smtClean="0"/>
          </a:p>
          <a:p>
            <a:pPr marL="8890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sz="2000" dirty="0" smtClean="0"/>
          </a:p>
          <a:p>
            <a:pPr marL="8890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sz="2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529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lessen defaults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443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Data Descriptions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Lessen Defaults</a:t>
            </a:r>
            <a:endParaRPr lang="en-US" dirty="0">
              <a:latin typeface="Calibri Light" panose="020F0302020204030204" pitchFamily="34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9060027"/>
              </p:ext>
            </p:extLst>
          </p:nvPr>
        </p:nvGraphicFramePr>
        <p:xfrm>
          <a:off x="415583" y="1483952"/>
          <a:ext cx="8302389" cy="420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18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160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744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8027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Variable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Description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Notes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Loan Amount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Amount Requested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(and Granted) by Borrower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Full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Amounts are Usually Granted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 Date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Date of Application or Loan Granted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~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7 Days Difference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Debt-to-Income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Ratio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Monthly Debt Payments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/ Monthly Income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Excludes Mortgage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Employment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Length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Employment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Length in Years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State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State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Zip Code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Zip Code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8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Logistic Regression [Logit] - Interpretation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  <p:graphicFrame>
        <p:nvGraphicFramePr>
          <p:cNvPr id="22" name="Table 21"/>
          <p:cNvGraphicFramePr>
            <a:graphicFrameLocks noGrp="1"/>
          </p:cNvGraphicFramePr>
          <p:nvPr>
            <p:extLst/>
          </p:nvPr>
        </p:nvGraphicFramePr>
        <p:xfrm>
          <a:off x="207788" y="1596789"/>
          <a:ext cx="8530709" cy="31492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4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39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69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50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00250"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Coefficient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p-value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Interpretation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34542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DTI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-0.0032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&lt; 0.001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One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unit increase in DTI decreases the odds-ratio by 0.4%.  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A small decrease, indicating a low practical significance.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34542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Loan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Amount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&lt; 0.0001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0.704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The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loan amount is not indicative of the probability of receiving a loan.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34542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Interaction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 &lt; 0.0001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&lt; 0.001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The interaction term is statistically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significant, but holds no practical significance (very small effect size).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7145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Diagnostics – Fitting A Logistic Regression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210863" y="1604242"/>
            <a:ext cx="2873526" cy="645098"/>
          </a:xfrm>
          <a:prstGeom prst="rect">
            <a:avLst/>
          </a:prstGeom>
          <a:ln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7950" indent="0">
              <a:spcBef>
                <a:spcPts val="0"/>
              </a:spcBef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b="1" dirty="0" smtClean="0">
                <a:solidFill>
                  <a:schemeClr val="accent2"/>
                </a:solidFill>
              </a:rPr>
              <a:t>Multicollinearity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436728" y="1932530"/>
          <a:ext cx="2456599" cy="2468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9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69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1042"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VIF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1518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DTI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1.42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1518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 Loan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Amount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1.54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1518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Interaction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1.85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1518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Year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1.02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2800">
                <a:tc>
                  <a:txBody>
                    <a:bodyPr/>
                    <a:lstStyle/>
                    <a:p>
                      <a:pPr algn="r"/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State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1.00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0393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Employment Length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1.01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2800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Month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1.02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5" name="Rectangle 2"/>
          <p:cNvSpPr txBox="1">
            <a:spLocks noChangeArrowheads="1"/>
          </p:cNvSpPr>
          <p:nvPr/>
        </p:nvSpPr>
        <p:spPr>
          <a:xfrm>
            <a:off x="3357733" y="1620859"/>
            <a:ext cx="5622484" cy="645098"/>
          </a:xfrm>
          <a:prstGeom prst="rect">
            <a:avLst/>
          </a:prstGeom>
          <a:ln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7950" indent="0">
              <a:spcBef>
                <a:spcPts val="0"/>
              </a:spcBef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b="1" dirty="0" smtClean="0">
                <a:solidFill>
                  <a:schemeClr val="accent2"/>
                </a:solidFill>
              </a:rPr>
              <a:t>Goodness of Fit</a:t>
            </a:r>
          </a:p>
          <a:p>
            <a:pPr marL="107950" indent="0">
              <a:spcBef>
                <a:spcPts val="0"/>
              </a:spcBef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dirty="0"/>
              <a:t>Interaction LR Test</a:t>
            </a:r>
            <a:r>
              <a:rPr lang="en-US" altLang="en-US" sz="1800" dirty="0" smtClean="0"/>
              <a:t>:		</a:t>
            </a:r>
            <a:r>
              <a:rPr lang="en-US" altLang="en-US" sz="1800" dirty="0"/>
              <a:t>	p-value &lt; </a:t>
            </a:r>
            <a:r>
              <a:rPr lang="en-US" altLang="en-US" sz="1800" dirty="0" smtClean="0"/>
              <a:t>0.001</a:t>
            </a:r>
          </a:p>
          <a:p>
            <a:pPr marL="107950" indent="0">
              <a:spcBef>
                <a:spcPts val="0"/>
              </a:spcBef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dirty="0" smtClean="0"/>
              <a:t>McFadden’s R2:			0.503</a:t>
            </a:r>
          </a:p>
        </p:txBody>
      </p:sp>
      <p:sp>
        <p:nvSpPr>
          <p:cNvPr id="16" name="Rectangle 2"/>
          <p:cNvSpPr txBox="1">
            <a:spLocks noChangeArrowheads="1"/>
          </p:cNvSpPr>
          <p:nvPr/>
        </p:nvSpPr>
        <p:spPr>
          <a:xfrm>
            <a:off x="3357733" y="2854037"/>
            <a:ext cx="5622484" cy="645098"/>
          </a:xfrm>
          <a:prstGeom prst="rect">
            <a:avLst/>
          </a:prstGeom>
          <a:ln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7950" indent="0">
              <a:spcBef>
                <a:spcPts val="0"/>
              </a:spcBef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b="1" dirty="0" smtClean="0">
                <a:solidFill>
                  <a:schemeClr val="accent2"/>
                </a:solidFill>
              </a:rPr>
              <a:t>Influential Points (Cook’s Distance)</a:t>
            </a:r>
          </a:p>
          <a:p>
            <a:pPr marL="393700" indent="-285750">
              <a:spcBef>
                <a:spcPts val="0"/>
              </a:spcBef>
              <a:buSzPct val="4500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dirty="0" smtClean="0"/>
              <a:t>Zero data points with D</a:t>
            </a:r>
            <a:r>
              <a:rPr lang="en-US" altLang="en-US" sz="1800" baseline="-25000" dirty="0" smtClean="0"/>
              <a:t>i</a:t>
            </a:r>
            <a:r>
              <a:rPr lang="en-US" altLang="en-US" sz="1800" dirty="0" smtClean="0"/>
              <a:t> &gt; 1.</a:t>
            </a:r>
          </a:p>
          <a:p>
            <a:pPr marL="393700" indent="-285750">
              <a:spcBef>
                <a:spcPts val="0"/>
              </a:spcBef>
              <a:buSzPct val="4500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dirty="0" smtClean="0"/>
              <a:t>~7% of data points with D</a:t>
            </a:r>
            <a:r>
              <a:rPr lang="en-US" altLang="en-US" sz="1800" baseline="-25000" dirty="0" smtClean="0"/>
              <a:t>i</a:t>
            </a:r>
            <a:r>
              <a:rPr lang="en-US" altLang="en-US" sz="1800" dirty="0" smtClean="0"/>
              <a:t> &gt; 4/n</a:t>
            </a:r>
          </a:p>
          <a:p>
            <a:pPr marL="850900" lvl="1" indent="-285750">
              <a:spcBef>
                <a:spcPts val="0"/>
              </a:spcBef>
              <a:buSzPct val="4500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dirty="0" smtClean="0"/>
              <a:t>Removing influential pts. decrease AIC by 6.3%.</a:t>
            </a:r>
          </a:p>
          <a:p>
            <a:pPr marL="850900" lvl="1" indent="-285750">
              <a:spcBef>
                <a:spcPts val="0"/>
              </a:spcBef>
              <a:buSzPct val="4500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dirty="0" smtClean="0"/>
              <a:t>Practical and statistical significance remain unchanged.</a:t>
            </a:r>
          </a:p>
        </p:txBody>
      </p:sp>
    </p:spTree>
    <p:extLst>
      <p:ext uri="{BB962C8B-B14F-4D97-AF65-F5344CB8AC3E}">
        <p14:creationId xmlns:p14="http://schemas.microsoft.com/office/powerpoint/2010/main" val="1585714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Exploratory Data analysis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Lessen Defaults</a:t>
            </a:r>
            <a:endParaRPr lang="en-US" dirty="0">
              <a:latin typeface="Calibri Light" panose="020F03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15904" y="3138985"/>
            <a:ext cx="2784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EDA – explore data based on default </a:t>
            </a:r>
            <a:r>
              <a:rPr lang="en-US" altLang="en-US" dirty="0" smtClean="0"/>
              <a:t>rates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 smtClean="0"/>
              <a:t>Feature </a:t>
            </a:r>
            <a:r>
              <a:rPr lang="en-US" altLang="en-US" dirty="0"/>
              <a:t>Engineering</a:t>
            </a:r>
          </a:p>
          <a:p>
            <a:endParaRPr lang="en-US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325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392457" y="0"/>
            <a:ext cx="3196530" cy="6877050"/>
          </a:xfrm>
          <a:prstGeom prst="rect">
            <a:avLst/>
          </a:prstGeom>
          <a:solidFill>
            <a:srgbClr val="595959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1800000" rIns="180000" bIns="0" rtlCol="0" anchor="t"/>
          <a:lstStyle/>
          <a:p>
            <a:pPr>
              <a:lnSpc>
                <a:spcPct val="80000"/>
              </a:lnSpc>
            </a:pPr>
            <a:r>
              <a:rPr lang="en-US" sz="3200" dirty="0" smtClean="0">
                <a:solidFill>
                  <a:srgbClr val="FFFFFF"/>
                </a:solidFill>
                <a:latin typeface="Bebas Neue" panose="020B0506020202020201" pitchFamily="34" charset="0"/>
              </a:rPr>
              <a:t>What is the lending Club?</a:t>
            </a:r>
            <a:endParaRPr lang="en-US" sz="1600" dirty="0" smtClean="0">
              <a:solidFill>
                <a:srgbClr val="FFFFFF"/>
              </a:solidFill>
              <a:latin typeface="Calibri Light" panose="020F0302020204030204" pitchFamily="34" charset="0"/>
            </a:endParaRPr>
          </a:p>
          <a:p>
            <a:pPr>
              <a:lnSpc>
                <a:spcPct val="90000"/>
              </a:lnSpc>
            </a:pPr>
            <a:endParaRPr lang="en-US" sz="1600" dirty="0">
              <a:solidFill>
                <a:srgbClr val="FFFFFF"/>
              </a:solidFill>
              <a:latin typeface="Calibri Light" panose="020F0302020204030204" pitchFamily="34" charset="0"/>
            </a:endParaRPr>
          </a:p>
          <a:p>
            <a:pPr algn="ctr">
              <a:lnSpc>
                <a:spcPct val="90000"/>
              </a:lnSpc>
            </a:pPr>
            <a:r>
              <a:rPr lang="en-US" altLang="en-US" sz="1600" i="1" dirty="0"/>
              <a:t>“Lending Club’s platform has the potential to profoundly transform traditional banking over the next decade.” </a:t>
            </a:r>
            <a:endParaRPr lang="en-US" altLang="en-US" sz="1600" i="1" dirty="0" smtClean="0"/>
          </a:p>
          <a:p>
            <a:pPr algn="ctr">
              <a:lnSpc>
                <a:spcPct val="90000"/>
              </a:lnSpc>
            </a:pPr>
            <a:endParaRPr lang="en-US" altLang="en-US" sz="1600" dirty="0" smtClean="0"/>
          </a:p>
          <a:p>
            <a:pPr>
              <a:lnSpc>
                <a:spcPct val="90000"/>
              </a:lnSpc>
            </a:pPr>
            <a:r>
              <a:rPr lang="en-US" altLang="en-US" sz="1600" dirty="0" smtClean="0"/>
              <a:t>- Larry Summers, Former US Treasury Secretary</a:t>
            </a:r>
          </a:p>
          <a:p>
            <a:pPr marL="285750" indent="-285750" algn="ctr">
              <a:lnSpc>
                <a:spcPct val="90000"/>
              </a:lnSpc>
              <a:buFontTx/>
              <a:buChar char="-"/>
            </a:pPr>
            <a:endParaRPr lang="en-US" altLang="en-US" sz="1600" dirty="0"/>
          </a:p>
          <a:p>
            <a:pPr algn="ctr">
              <a:lnSpc>
                <a:spcPct val="90000"/>
              </a:lnSpc>
            </a:pPr>
            <a:r>
              <a:rPr lang="en-US" sz="1600" i="1" dirty="0" smtClean="0"/>
              <a:t>“The </a:t>
            </a:r>
            <a:r>
              <a:rPr lang="en-US" sz="1600" i="1" dirty="0"/>
              <a:t>math pitch involves the increased efficiency of cutting out the banks, allowing relatively lower rates for borrowers and good returns for lenders</a:t>
            </a:r>
            <a:r>
              <a:rPr lang="en-US" sz="1600" i="1" dirty="0" smtClean="0"/>
              <a:t>.”</a:t>
            </a:r>
            <a:endParaRPr lang="en-US" altLang="en-US" sz="1600" i="1" dirty="0"/>
          </a:p>
          <a:p>
            <a:pPr>
              <a:lnSpc>
                <a:spcPct val="90000"/>
              </a:lnSpc>
            </a:pPr>
            <a:endParaRPr lang="en-US" sz="1600" dirty="0" smtClean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1600" dirty="0" smtClean="0">
                <a:solidFill>
                  <a:srgbClr val="FFFFFF"/>
                </a:solidFill>
              </a:rPr>
              <a:t>- New York Times</a:t>
            </a:r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392457" y="-13650"/>
            <a:ext cx="3196530" cy="141936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794079" y="518610"/>
            <a:ext cx="503602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107950" indent="0">
              <a:buSzPct val="4500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1400"/>
            </a:lvl1pPr>
          </a:lstStyle>
          <a:p>
            <a:r>
              <a:rPr lang="en-US" altLang="en-US" sz="1600" dirty="0" smtClean="0"/>
              <a:t>DESCRIPTION:</a:t>
            </a:r>
            <a:endParaRPr lang="en-US" altLang="en-US" sz="1600" dirty="0"/>
          </a:p>
          <a:p>
            <a:pPr marL="393700" indent="-285750">
              <a:buFont typeface="Arial" panose="020B0604020202020204" pitchFamily="34" charset="0"/>
              <a:buChar char="•"/>
            </a:pPr>
            <a:r>
              <a:rPr lang="en-US" altLang="en-US" sz="1600" dirty="0" smtClean="0"/>
              <a:t>A peer-to-peer </a:t>
            </a:r>
            <a:r>
              <a:rPr lang="en-US" altLang="en-US" sz="1600" dirty="0"/>
              <a:t>lending company, headquartered in San Francisco, </a:t>
            </a:r>
            <a:r>
              <a:rPr lang="en-US" altLang="en-US" sz="1600" dirty="0" smtClean="0"/>
              <a:t>California and founded in 2006. </a:t>
            </a:r>
          </a:p>
          <a:p>
            <a:pPr marL="393700" indent="-285750">
              <a:buFont typeface="Arial" panose="020B0604020202020204" pitchFamily="34" charset="0"/>
              <a:buChar char="•"/>
            </a:pPr>
            <a:r>
              <a:rPr lang="en-US" altLang="en-US" sz="1600" dirty="0" smtClean="0"/>
              <a:t>The </a:t>
            </a:r>
            <a:r>
              <a:rPr lang="en-US" altLang="en-US" sz="1600" dirty="0"/>
              <a:t>world’s largest online credit marketplace, facilitating personal loans, business loans, and financing for elective medical procedures.</a:t>
            </a:r>
          </a:p>
          <a:p>
            <a:pPr marL="393700" indent="-285750">
              <a:buFont typeface="Arial" panose="020B0604020202020204" pitchFamily="34" charset="0"/>
              <a:buChar char="•"/>
            </a:pPr>
            <a:r>
              <a:rPr lang="en-US" altLang="en-US" sz="1600" dirty="0"/>
              <a:t>Loans funded to date: </a:t>
            </a:r>
            <a:r>
              <a:rPr lang="en-US" altLang="en-US" sz="1600" dirty="0" smtClean="0"/>
              <a:t>over $22</a:t>
            </a:r>
            <a:r>
              <a:rPr lang="en-US" altLang="en-US" sz="1600" dirty="0" smtClean="0"/>
              <a:t> billion</a:t>
            </a:r>
            <a:endParaRPr lang="en-US" altLang="en-US" sz="1600" dirty="0" smtClean="0"/>
          </a:p>
          <a:p>
            <a:pPr marL="393700" indent="-285750">
              <a:buFont typeface="Arial" panose="020B0604020202020204" pitchFamily="34" charset="0"/>
              <a:buChar char="•"/>
            </a:pPr>
            <a:r>
              <a:rPr lang="en-US" altLang="en-US" sz="1600" dirty="0" smtClean="0"/>
              <a:t>Loans </a:t>
            </a:r>
            <a:r>
              <a:rPr lang="en-US" altLang="en-US" sz="1600" dirty="0"/>
              <a:t>funded last quarter </a:t>
            </a:r>
            <a:r>
              <a:rPr lang="en-US" altLang="en-US" sz="1600" dirty="0" smtClean="0"/>
              <a:t>almost $2 billion</a:t>
            </a:r>
            <a:endParaRPr lang="en-US" altLang="en-US" sz="1600" dirty="0"/>
          </a:p>
          <a:p>
            <a:endParaRPr lang="en-US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3794079" y="3266100"/>
            <a:ext cx="503602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7950" indent="0">
              <a:buSzPct val="4500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600" dirty="0"/>
              <a:t>HOW IT WORKS: </a:t>
            </a:r>
            <a:r>
              <a:rPr lang="en-US" altLang="en-US" sz="1600" dirty="0" smtClean="0"/>
              <a:t> </a:t>
            </a:r>
            <a:endParaRPr lang="en-US" altLang="en-US" sz="1600" dirty="0"/>
          </a:p>
          <a:p>
            <a:pPr marL="431800" indent="-323850">
              <a:buSzPct val="45000"/>
              <a:buFont typeface="Arial" panose="020B0604020202020204" pitchFamily="34" charset="0"/>
              <a:buChar char="•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600" dirty="0" smtClean="0"/>
              <a:t>Potential customers complete brief application online.</a:t>
            </a:r>
          </a:p>
          <a:p>
            <a:pPr marL="431800" indent="-323850">
              <a:buSzPct val="45000"/>
              <a:buFont typeface="Arial" panose="020B0604020202020204" pitchFamily="34" charset="0"/>
              <a:buChar char="•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600" dirty="0" smtClean="0"/>
              <a:t>Lending Club digitally assesses the risk, credit rating and interest rates, and then sends qualified applicants an offer.</a:t>
            </a:r>
          </a:p>
          <a:p>
            <a:pPr marL="431800" indent="-323850">
              <a:buSzPct val="45000"/>
              <a:buFont typeface="Arial" panose="020B0604020202020204" pitchFamily="34" charset="0"/>
              <a:buChar char="•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600" dirty="0" smtClean="0"/>
              <a:t>Investors ranging from individuals to institutions select loans in which to invest.</a:t>
            </a:r>
          </a:p>
        </p:txBody>
      </p:sp>
    </p:spTree>
    <p:extLst>
      <p:ext uri="{BB962C8B-B14F-4D97-AF65-F5344CB8AC3E}">
        <p14:creationId xmlns:p14="http://schemas.microsoft.com/office/powerpoint/2010/main" val="2485270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Logistic Regression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Lessen Defaults</a:t>
            </a:r>
            <a:endParaRPr lang="en-US" dirty="0">
              <a:latin typeface="Calibri Light" panose="020F03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09934" y="1978925"/>
            <a:ext cx="380772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What variables are impacting likelihood to default?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How can Lending Club intervene when warning signs are present? What will the result be?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Has this changed over time?  Is time a factor in the inferential model?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Report assumptions, residual analysis and diagnostic testing. </a:t>
            </a:r>
          </a:p>
          <a:p>
            <a:endParaRPr lang="en-US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535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5999" y="2828836"/>
            <a:ext cx="581890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950" indent="0">
              <a:spcBef>
                <a:spcPts val="0"/>
              </a:spcBef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Hosmer-</a:t>
            </a:r>
            <a:r>
              <a:rPr lang="en-US" altLang="en-US" dirty="0" err="1"/>
              <a:t>Lemeshow</a:t>
            </a:r>
            <a:r>
              <a:rPr lang="en-US" altLang="en-US" dirty="0"/>
              <a:t> - large sample:	p-value &lt; 0.001</a:t>
            </a:r>
          </a:p>
          <a:p>
            <a:pPr marL="107950" indent="0">
              <a:spcBef>
                <a:spcPts val="0"/>
              </a:spcBef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Hosmer-</a:t>
            </a:r>
            <a:r>
              <a:rPr lang="en-US" altLang="en-US" dirty="0" err="1"/>
              <a:t>Lemeshow</a:t>
            </a:r>
            <a:r>
              <a:rPr lang="en-US" altLang="en-US" dirty="0"/>
              <a:t>* - small sample:	</a:t>
            </a:r>
            <a:r>
              <a:rPr lang="en-US" altLang="en-US" dirty="0" smtClean="0"/>
              <a:t>p-value 0.29</a:t>
            </a:r>
            <a:endParaRPr lang="en-US" altLang="en-US" dirty="0"/>
          </a:p>
          <a:p>
            <a:pPr marL="107950" indent="0">
              <a:spcBef>
                <a:spcPts val="0"/>
              </a:spcBef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* REFERENCE</a:t>
            </a:r>
          </a:p>
        </p:txBody>
      </p:sp>
    </p:spTree>
    <p:extLst>
      <p:ext uri="{BB962C8B-B14F-4D97-AF65-F5344CB8AC3E}">
        <p14:creationId xmlns:p14="http://schemas.microsoft.com/office/powerpoint/2010/main" val="2137553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92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81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white"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noProof="1" smtClean="0"/>
              <a:t>FLAT DESIGN - BASICS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 bwMode="white"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Enter your </a:t>
            </a:r>
            <a:r>
              <a:rPr lang="en-US" noProof="1" smtClean="0">
                <a:latin typeface="Calibri Light" panose="020F0302020204030204" pitchFamily="34" charset="0"/>
              </a:rPr>
              <a:t>subheadline</a:t>
            </a:r>
            <a:r>
              <a:rPr lang="en-US" dirty="0" smtClean="0">
                <a:latin typeface="Calibri Light" panose="020F0302020204030204" pitchFamily="34" charset="0"/>
              </a:rPr>
              <a:t> here</a:t>
            </a:r>
            <a:endParaRPr lang="en-US" dirty="0">
              <a:latin typeface="Calibri Light" panose="020F0302020204030204" pitchFamily="34" charset="0"/>
            </a:endParaRPr>
          </a:p>
        </p:txBody>
      </p:sp>
      <p:grpSp>
        <p:nvGrpSpPr>
          <p:cNvPr id="4" name="Gruppieren 3"/>
          <p:cNvGrpSpPr/>
          <p:nvPr/>
        </p:nvGrpSpPr>
        <p:grpSpPr>
          <a:xfrm>
            <a:off x="479610" y="2094380"/>
            <a:ext cx="8136524" cy="3392749"/>
            <a:chOff x="479610" y="2094380"/>
            <a:chExt cx="8136524" cy="3392749"/>
          </a:xfrm>
        </p:grpSpPr>
        <p:grpSp>
          <p:nvGrpSpPr>
            <p:cNvPr id="13" name="Gruppieren 12"/>
            <p:cNvGrpSpPr/>
            <p:nvPr/>
          </p:nvGrpSpPr>
          <p:grpSpPr>
            <a:xfrm>
              <a:off x="3528642" y="2094380"/>
              <a:ext cx="2058656" cy="2058656"/>
              <a:chOff x="4856429" y="1915201"/>
              <a:chExt cx="2477150" cy="2477150"/>
            </a:xfrm>
          </p:grpSpPr>
          <p:sp>
            <p:nvSpPr>
              <p:cNvPr id="14" name="Ellipse 13"/>
              <p:cNvSpPr/>
              <p:nvPr/>
            </p:nvSpPr>
            <p:spPr>
              <a:xfrm>
                <a:off x="4856429" y="1915201"/>
                <a:ext cx="2477150" cy="2477150"/>
              </a:xfrm>
              <a:prstGeom prst="ellipse">
                <a:avLst/>
              </a:prstGeom>
              <a:solidFill>
                <a:srgbClr val="C0C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Freeform 47"/>
              <p:cNvSpPr>
                <a:spLocks noEditPoints="1"/>
              </p:cNvSpPr>
              <p:nvPr/>
            </p:nvSpPr>
            <p:spPr bwMode="white">
              <a:xfrm>
                <a:off x="5620961" y="2722778"/>
                <a:ext cx="887947" cy="936205"/>
              </a:xfrm>
              <a:custGeom>
                <a:avLst/>
                <a:gdLst>
                  <a:gd name="T0" fmla="*/ 69 w 78"/>
                  <a:gd name="T1" fmla="*/ 76 h 82"/>
                  <a:gd name="T2" fmla="*/ 43 w 78"/>
                  <a:gd name="T3" fmla="*/ 82 h 82"/>
                  <a:gd name="T4" fmla="*/ 0 w 78"/>
                  <a:gd name="T5" fmla="*/ 38 h 82"/>
                  <a:gd name="T6" fmla="*/ 41 w 78"/>
                  <a:gd name="T7" fmla="*/ 0 h 82"/>
                  <a:gd name="T8" fmla="*/ 78 w 78"/>
                  <a:gd name="T9" fmla="*/ 36 h 82"/>
                  <a:gd name="T10" fmla="*/ 61 w 78"/>
                  <a:gd name="T11" fmla="*/ 61 h 82"/>
                  <a:gd name="T12" fmla="*/ 54 w 78"/>
                  <a:gd name="T13" fmla="*/ 54 h 82"/>
                  <a:gd name="T14" fmla="*/ 54 w 78"/>
                  <a:gd name="T15" fmla="*/ 31 h 82"/>
                  <a:gd name="T16" fmla="*/ 26 w 78"/>
                  <a:gd name="T17" fmla="*/ 22 h 82"/>
                  <a:gd name="T18" fmla="*/ 69 w 78"/>
                  <a:gd name="T19" fmla="*/ 78 h 82"/>
                  <a:gd name="T20" fmla="*/ 69 w 78"/>
                  <a:gd name="T21" fmla="*/ 78 h 82"/>
                  <a:gd name="T22" fmla="*/ 54 w 78"/>
                  <a:gd name="T23" fmla="*/ 42 h 82"/>
                  <a:gd name="T24" fmla="*/ 25 w 78"/>
                  <a:gd name="T25" fmla="*/ 50 h 82"/>
                  <a:gd name="T26" fmla="*/ 54 w 78"/>
                  <a:gd name="T27" fmla="*/ 54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8" h="82">
                    <a:moveTo>
                      <a:pt x="69" y="76"/>
                    </a:moveTo>
                    <a:cubicBezTo>
                      <a:pt x="69" y="76"/>
                      <a:pt x="56" y="82"/>
                      <a:pt x="43" y="82"/>
                    </a:cubicBezTo>
                    <a:cubicBezTo>
                      <a:pt x="18" y="82"/>
                      <a:pt x="0" y="70"/>
                      <a:pt x="0" y="38"/>
                    </a:cubicBezTo>
                    <a:cubicBezTo>
                      <a:pt x="0" y="16"/>
                      <a:pt x="17" y="0"/>
                      <a:pt x="41" y="0"/>
                    </a:cubicBezTo>
                    <a:cubicBezTo>
                      <a:pt x="64" y="0"/>
                      <a:pt x="78" y="12"/>
                      <a:pt x="78" y="36"/>
                    </a:cubicBezTo>
                    <a:cubicBezTo>
                      <a:pt x="78" y="59"/>
                      <a:pt x="66" y="61"/>
                      <a:pt x="61" y="61"/>
                    </a:cubicBezTo>
                    <a:cubicBezTo>
                      <a:pt x="57" y="61"/>
                      <a:pt x="54" y="58"/>
                      <a:pt x="54" y="54"/>
                    </a:cubicBezTo>
                    <a:cubicBezTo>
                      <a:pt x="54" y="31"/>
                      <a:pt x="54" y="31"/>
                      <a:pt x="54" y="31"/>
                    </a:cubicBezTo>
                    <a:cubicBezTo>
                      <a:pt x="54" y="31"/>
                      <a:pt x="53" y="12"/>
                      <a:pt x="26" y="22"/>
                    </a:cubicBezTo>
                    <a:moveTo>
                      <a:pt x="69" y="78"/>
                    </a:moveTo>
                    <a:cubicBezTo>
                      <a:pt x="69" y="78"/>
                      <a:pt x="69" y="78"/>
                      <a:pt x="69" y="78"/>
                    </a:cubicBezTo>
                    <a:moveTo>
                      <a:pt x="54" y="42"/>
                    </a:moveTo>
                    <a:cubicBezTo>
                      <a:pt x="54" y="42"/>
                      <a:pt x="25" y="30"/>
                      <a:pt x="25" y="50"/>
                    </a:cubicBezTo>
                    <a:cubicBezTo>
                      <a:pt x="25" y="70"/>
                      <a:pt x="50" y="59"/>
                      <a:pt x="54" y="54"/>
                    </a:cubicBezTo>
                  </a:path>
                </a:pathLst>
              </a:custGeom>
              <a:noFill/>
              <a:ln w="114300">
                <a:solidFill>
                  <a:srgbClr val="FFFFFF"/>
                </a:solidFill>
                <a:round/>
                <a:headEnd/>
                <a:tailEnd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9" name="Gruppieren 18"/>
            <p:cNvGrpSpPr/>
            <p:nvPr/>
          </p:nvGrpSpPr>
          <p:grpSpPr>
            <a:xfrm>
              <a:off x="530636" y="2094380"/>
              <a:ext cx="2058656" cy="2058656"/>
              <a:chOff x="1009025" y="1915201"/>
              <a:chExt cx="2477150" cy="2477150"/>
            </a:xfrm>
          </p:grpSpPr>
          <p:sp>
            <p:nvSpPr>
              <p:cNvPr id="20" name="Ellipse 19"/>
              <p:cNvSpPr/>
              <p:nvPr/>
            </p:nvSpPr>
            <p:spPr>
              <a:xfrm>
                <a:off x="1009025" y="1915201"/>
                <a:ext cx="2477150" cy="2477150"/>
              </a:xfrm>
              <a:prstGeom prst="ellipse">
                <a:avLst/>
              </a:prstGeom>
              <a:solidFill>
                <a:srgbClr val="DDDD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Freeform 24"/>
              <p:cNvSpPr>
                <a:spLocks/>
              </p:cNvSpPr>
              <p:nvPr/>
            </p:nvSpPr>
            <p:spPr bwMode="white">
              <a:xfrm>
                <a:off x="1428768" y="2693564"/>
                <a:ext cx="1589058" cy="910327"/>
              </a:xfrm>
              <a:custGeom>
                <a:avLst/>
                <a:gdLst/>
                <a:ahLst/>
                <a:cxnLst/>
                <a:rect l="l" t="t" r="r" b="b"/>
                <a:pathLst>
                  <a:path w="1884363" h="1079500">
                    <a:moveTo>
                      <a:pt x="702783" y="425450"/>
                    </a:moveTo>
                    <a:cubicBezTo>
                      <a:pt x="817945" y="425450"/>
                      <a:pt x="912437" y="499438"/>
                      <a:pt x="921295" y="594142"/>
                    </a:cubicBezTo>
                    <a:cubicBezTo>
                      <a:pt x="956730" y="552709"/>
                      <a:pt x="1009881" y="529033"/>
                      <a:pt x="1068939" y="529033"/>
                    </a:cubicBezTo>
                    <a:cubicBezTo>
                      <a:pt x="1172289" y="529033"/>
                      <a:pt x="1257922" y="605980"/>
                      <a:pt x="1263828" y="706603"/>
                    </a:cubicBezTo>
                    <a:cubicBezTo>
                      <a:pt x="1296310" y="671089"/>
                      <a:pt x="1343556" y="650372"/>
                      <a:pt x="1396707" y="650372"/>
                    </a:cubicBezTo>
                    <a:cubicBezTo>
                      <a:pt x="1500058" y="650372"/>
                      <a:pt x="1582738" y="730279"/>
                      <a:pt x="1582738" y="830902"/>
                    </a:cubicBezTo>
                    <a:cubicBezTo>
                      <a:pt x="1582738" y="969999"/>
                      <a:pt x="1473482" y="1079500"/>
                      <a:pt x="1334697" y="1079500"/>
                    </a:cubicBezTo>
                    <a:cubicBezTo>
                      <a:pt x="1334697" y="1079500"/>
                      <a:pt x="1334697" y="1079500"/>
                      <a:pt x="245088" y="1079500"/>
                    </a:cubicBezTo>
                    <a:cubicBezTo>
                      <a:pt x="109256" y="1079500"/>
                      <a:pt x="0" y="969999"/>
                      <a:pt x="0" y="830902"/>
                    </a:cubicBezTo>
                    <a:cubicBezTo>
                      <a:pt x="0" y="721400"/>
                      <a:pt x="85633" y="632615"/>
                      <a:pt x="194889" y="632615"/>
                    </a:cubicBezTo>
                    <a:cubicBezTo>
                      <a:pt x="218512" y="632615"/>
                      <a:pt x="242135" y="638534"/>
                      <a:pt x="262805" y="647413"/>
                    </a:cubicBezTo>
                    <a:cubicBezTo>
                      <a:pt x="280523" y="579344"/>
                      <a:pt x="336627" y="529033"/>
                      <a:pt x="398637" y="529033"/>
                    </a:cubicBezTo>
                    <a:cubicBezTo>
                      <a:pt x="434072" y="529033"/>
                      <a:pt x="466553" y="543830"/>
                      <a:pt x="493129" y="567506"/>
                    </a:cubicBezTo>
                    <a:cubicBezTo>
                      <a:pt x="513799" y="487600"/>
                      <a:pt x="599433" y="425450"/>
                      <a:pt x="702783" y="425450"/>
                    </a:cubicBezTo>
                    <a:close/>
                    <a:moveTo>
                      <a:pt x="921485" y="0"/>
                    </a:moveTo>
                    <a:cubicBezTo>
                      <a:pt x="1045537" y="0"/>
                      <a:pt x="1148913" y="79904"/>
                      <a:pt x="1157774" y="186443"/>
                    </a:cubicBezTo>
                    <a:cubicBezTo>
                      <a:pt x="1196171" y="142052"/>
                      <a:pt x="1255243" y="112458"/>
                      <a:pt x="1320223" y="112458"/>
                    </a:cubicBezTo>
                    <a:cubicBezTo>
                      <a:pt x="1435414" y="112458"/>
                      <a:pt x="1526976" y="198281"/>
                      <a:pt x="1532883" y="307779"/>
                    </a:cubicBezTo>
                    <a:cubicBezTo>
                      <a:pt x="1571280" y="269307"/>
                      <a:pt x="1621491" y="245632"/>
                      <a:pt x="1680564" y="245632"/>
                    </a:cubicBezTo>
                    <a:cubicBezTo>
                      <a:pt x="1792801" y="245632"/>
                      <a:pt x="1884363" y="337374"/>
                      <a:pt x="1884363" y="446872"/>
                    </a:cubicBezTo>
                    <a:cubicBezTo>
                      <a:pt x="1884363" y="597802"/>
                      <a:pt x="1763265" y="719138"/>
                      <a:pt x="1615584" y="719138"/>
                    </a:cubicBezTo>
                    <a:cubicBezTo>
                      <a:pt x="1615584" y="719138"/>
                      <a:pt x="1615584" y="719138"/>
                      <a:pt x="1613369" y="719138"/>
                    </a:cubicBezTo>
                    <a:lnTo>
                      <a:pt x="1597863" y="719138"/>
                    </a:lnTo>
                    <a:cubicBezTo>
                      <a:pt x="1559466" y="648112"/>
                      <a:pt x="1482672" y="603721"/>
                      <a:pt x="1397017" y="603721"/>
                    </a:cubicBezTo>
                    <a:cubicBezTo>
                      <a:pt x="1358620" y="603721"/>
                      <a:pt x="1323176" y="612599"/>
                      <a:pt x="1293640" y="627396"/>
                    </a:cubicBezTo>
                    <a:cubicBezTo>
                      <a:pt x="1255243" y="541573"/>
                      <a:pt x="1169589" y="482385"/>
                      <a:pt x="1069166" y="482385"/>
                    </a:cubicBezTo>
                    <a:cubicBezTo>
                      <a:pt x="1024861" y="482385"/>
                      <a:pt x="980557" y="494223"/>
                      <a:pt x="945114" y="514939"/>
                    </a:cubicBezTo>
                    <a:cubicBezTo>
                      <a:pt x="903763" y="435034"/>
                      <a:pt x="809248" y="378805"/>
                      <a:pt x="702917" y="378805"/>
                    </a:cubicBezTo>
                    <a:cubicBezTo>
                      <a:pt x="605448" y="378805"/>
                      <a:pt x="516840" y="426156"/>
                      <a:pt x="472536" y="497182"/>
                    </a:cubicBezTo>
                    <a:cubicBezTo>
                      <a:pt x="448907" y="488304"/>
                      <a:pt x="425278" y="482385"/>
                      <a:pt x="398695" y="482385"/>
                    </a:cubicBezTo>
                    <a:cubicBezTo>
                      <a:pt x="330762" y="482385"/>
                      <a:pt x="268736" y="523817"/>
                      <a:pt x="233293" y="591883"/>
                    </a:cubicBezTo>
                    <a:cubicBezTo>
                      <a:pt x="221478" y="588924"/>
                      <a:pt x="206710" y="585964"/>
                      <a:pt x="194896" y="585964"/>
                    </a:cubicBezTo>
                    <a:cubicBezTo>
                      <a:pt x="191942" y="585964"/>
                      <a:pt x="188989" y="585964"/>
                      <a:pt x="186035" y="585964"/>
                    </a:cubicBezTo>
                    <a:cubicBezTo>
                      <a:pt x="162406" y="547492"/>
                      <a:pt x="147638" y="497182"/>
                      <a:pt x="147638" y="446872"/>
                    </a:cubicBezTo>
                    <a:cubicBezTo>
                      <a:pt x="147638" y="325536"/>
                      <a:pt x="242154" y="227875"/>
                      <a:pt x="360298" y="227875"/>
                    </a:cubicBezTo>
                    <a:cubicBezTo>
                      <a:pt x="386881" y="227875"/>
                      <a:pt x="413463" y="233794"/>
                      <a:pt x="437092" y="242672"/>
                    </a:cubicBezTo>
                    <a:cubicBezTo>
                      <a:pt x="454814" y="168687"/>
                      <a:pt x="516840" y="115417"/>
                      <a:pt x="587727" y="115417"/>
                    </a:cubicBezTo>
                    <a:cubicBezTo>
                      <a:pt x="626124" y="115417"/>
                      <a:pt x="661567" y="130215"/>
                      <a:pt x="688149" y="156849"/>
                    </a:cubicBezTo>
                    <a:cubicBezTo>
                      <a:pt x="711778" y="68067"/>
                      <a:pt x="806294" y="0"/>
                      <a:pt x="92148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28" name="Gruppieren 27"/>
            <p:cNvGrpSpPr/>
            <p:nvPr/>
          </p:nvGrpSpPr>
          <p:grpSpPr>
            <a:xfrm>
              <a:off x="6526649" y="2094380"/>
              <a:ext cx="2058656" cy="2058656"/>
              <a:chOff x="8703833" y="1915201"/>
              <a:chExt cx="2477150" cy="2477150"/>
            </a:xfrm>
          </p:grpSpPr>
          <p:sp>
            <p:nvSpPr>
              <p:cNvPr id="29" name="Ellipse 28"/>
              <p:cNvSpPr/>
              <p:nvPr/>
            </p:nvSpPr>
            <p:spPr>
              <a:xfrm>
                <a:off x="8703833" y="1915201"/>
                <a:ext cx="2477150" cy="247715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Freeform 6"/>
              <p:cNvSpPr>
                <a:spLocks noEditPoints="1"/>
              </p:cNvSpPr>
              <p:nvPr/>
            </p:nvSpPr>
            <p:spPr bwMode="white">
              <a:xfrm>
                <a:off x="9462514" y="2694234"/>
                <a:ext cx="1035779" cy="1001912"/>
              </a:xfrm>
              <a:custGeom>
                <a:avLst/>
                <a:gdLst>
                  <a:gd name="T0" fmla="*/ 155 w 155"/>
                  <a:gd name="T1" fmla="*/ 134 h 150"/>
                  <a:gd name="T2" fmla="*/ 108 w 155"/>
                  <a:gd name="T3" fmla="*/ 86 h 150"/>
                  <a:gd name="T4" fmla="*/ 115 w 155"/>
                  <a:gd name="T5" fmla="*/ 59 h 150"/>
                  <a:gd name="T6" fmla="*/ 99 w 155"/>
                  <a:gd name="T7" fmla="*/ 18 h 150"/>
                  <a:gd name="T8" fmla="*/ 59 w 155"/>
                  <a:gd name="T9" fmla="*/ 0 h 150"/>
                  <a:gd name="T10" fmla="*/ 59 w 155"/>
                  <a:gd name="T11" fmla="*/ 0 h 150"/>
                  <a:gd name="T12" fmla="*/ 18 w 155"/>
                  <a:gd name="T13" fmla="*/ 16 h 150"/>
                  <a:gd name="T14" fmla="*/ 0 w 155"/>
                  <a:gd name="T15" fmla="*/ 56 h 150"/>
                  <a:gd name="T16" fmla="*/ 16 w 155"/>
                  <a:gd name="T17" fmla="*/ 97 h 150"/>
                  <a:gd name="T18" fmla="*/ 56 w 155"/>
                  <a:gd name="T19" fmla="*/ 115 h 150"/>
                  <a:gd name="T20" fmla="*/ 57 w 155"/>
                  <a:gd name="T21" fmla="*/ 115 h 150"/>
                  <a:gd name="T22" fmla="*/ 93 w 155"/>
                  <a:gd name="T23" fmla="*/ 103 h 150"/>
                  <a:gd name="T24" fmla="*/ 140 w 155"/>
                  <a:gd name="T25" fmla="*/ 150 h 150"/>
                  <a:gd name="T26" fmla="*/ 155 w 155"/>
                  <a:gd name="T27" fmla="*/ 134 h 150"/>
                  <a:gd name="T28" fmla="*/ 155 w 155"/>
                  <a:gd name="T29" fmla="*/ 134 h 150"/>
                  <a:gd name="T30" fmla="*/ 57 w 155"/>
                  <a:gd name="T31" fmla="*/ 93 h 150"/>
                  <a:gd name="T32" fmla="*/ 57 w 155"/>
                  <a:gd name="T33" fmla="*/ 93 h 150"/>
                  <a:gd name="T34" fmla="*/ 32 w 155"/>
                  <a:gd name="T35" fmla="*/ 82 h 150"/>
                  <a:gd name="T36" fmla="*/ 22 w 155"/>
                  <a:gd name="T37" fmla="*/ 57 h 150"/>
                  <a:gd name="T38" fmla="*/ 58 w 155"/>
                  <a:gd name="T39" fmla="*/ 22 h 150"/>
                  <a:gd name="T40" fmla="*/ 59 w 155"/>
                  <a:gd name="T41" fmla="*/ 22 h 150"/>
                  <a:gd name="T42" fmla="*/ 93 w 155"/>
                  <a:gd name="T43" fmla="*/ 59 h 150"/>
                  <a:gd name="T44" fmla="*/ 57 w 155"/>
                  <a:gd name="T45" fmla="*/ 9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55" h="150">
                    <a:moveTo>
                      <a:pt x="155" y="134"/>
                    </a:moveTo>
                    <a:cubicBezTo>
                      <a:pt x="108" y="86"/>
                      <a:pt x="108" y="86"/>
                      <a:pt x="108" y="86"/>
                    </a:cubicBezTo>
                    <a:cubicBezTo>
                      <a:pt x="112" y="78"/>
                      <a:pt x="115" y="69"/>
                      <a:pt x="115" y="59"/>
                    </a:cubicBezTo>
                    <a:cubicBezTo>
                      <a:pt x="115" y="44"/>
                      <a:pt x="110" y="29"/>
                      <a:pt x="99" y="18"/>
                    </a:cubicBezTo>
                    <a:cubicBezTo>
                      <a:pt x="89" y="7"/>
                      <a:pt x="74" y="1"/>
                      <a:pt x="5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3" y="0"/>
                      <a:pt x="29" y="6"/>
                      <a:pt x="18" y="16"/>
                    </a:cubicBezTo>
                    <a:cubicBezTo>
                      <a:pt x="7" y="27"/>
                      <a:pt x="1" y="41"/>
                      <a:pt x="0" y="56"/>
                    </a:cubicBezTo>
                    <a:cubicBezTo>
                      <a:pt x="0" y="71"/>
                      <a:pt x="6" y="86"/>
                      <a:pt x="16" y="97"/>
                    </a:cubicBezTo>
                    <a:cubicBezTo>
                      <a:pt x="27" y="108"/>
                      <a:pt x="41" y="115"/>
                      <a:pt x="56" y="115"/>
                    </a:cubicBezTo>
                    <a:cubicBezTo>
                      <a:pt x="57" y="115"/>
                      <a:pt x="57" y="115"/>
                      <a:pt x="57" y="115"/>
                    </a:cubicBezTo>
                    <a:cubicBezTo>
                      <a:pt x="70" y="115"/>
                      <a:pt x="83" y="111"/>
                      <a:pt x="93" y="103"/>
                    </a:cubicBezTo>
                    <a:cubicBezTo>
                      <a:pt x="140" y="150"/>
                      <a:pt x="140" y="150"/>
                      <a:pt x="140" y="150"/>
                    </a:cubicBezTo>
                    <a:cubicBezTo>
                      <a:pt x="155" y="134"/>
                      <a:pt x="155" y="134"/>
                      <a:pt x="155" y="134"/>
                    </a:cubicBezTo>
                    <a:cubicBezTo>
                      <a:pt x="155" y="134"/>
                      <a:pt x="155" y="134"/>
                      <a:pt x="155" y="134"/>
                    </a:cubicBezTo>
                    <a:close/>
                    <a:moveTo>
                      <a:pt x="57" y="93"/>
                    </a:moveTo>
                    <a:cubicBezTo>
                      <a:pt x="57" y="93"/>
                      <a:pt x="57" y="93"/>
                      <a:pt x="57" y="93"/>
                    </a:cubicBezTo>
                    <a:cubicBezTo>
                      <a:pt x="47" y="93"/>
                      <a:pt x="38" y="89"/>
                      <a:pt x="32" y="82"/>
                    </a:cubicBezTo>
                    <a:cubicBezTo>
                      <a:pt x="25" y="75"/>
                      <a:pt x="22" y="66"/>
                      <a:pt x="22" y="57"/>
                    </a:cubicBezTo>
                    <a:cubicBezTo>
                      <a:pt x="22" y="37"/>
                      <a:pt x="39" y="21"/>
                      <a:pt x="58" y="22"/>
                    </a:cubicBezTo>
                    <a:cubicBezTo>
                      <a:pt x="59" y="22"/>
                      <a:pt x="59" y="22"/>
                      <a:pt x="59" y="22"/>
                    </a:cubicBezTo>
                    <a:cubicBezTo>
                      <a:pt x="78" y="22"/>
                      <a:pt x="94" y="39"/>
                      <a:pt x="93" y="59"/>
                    </a:cubicBezTo>
                    <a:cubicBezTo>
                      <a:pt x="93" y="78"/>
                      <a:pt x="77" y="94"/>
                      <a:pt x="57" y="9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31" name="Textplatzhalter 48"/>
            <p:cNvSpPr txBox="1">
              <a:spLocks/>
            </p:cNvSpPr>
            <p:nvPr/>
          </p:nvSpPr>
          <p:spPr bwMode="gray">
            <a:xfrm>
              <a:off x="479610" y="4348598"/>
              <a:ext cx="2120314" cy="1138531"/>
            </a:xfrm>
            <a:prstGeom prst="rect">
              <a:avLst/>
            </a:prstGeom>
          </p:spPr>
          <p:txBody>
            <a:bodyPr/>
            <a:lstStyle>
              <a:lvl1pPr marL="176213" indent="-176213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60363" indent="-184150" algn="l" defTabSz="914400" rtl="0" eaLnBrk="1" latinLnBrk="0" hangingPunct="1">
                <a:spcBef>
                  <a:spcPct val="20000"/>
                </a:spcBef>
                <a:buFont typeface="Symbol" pitchFamily="18" charset="2"/>
                <a:buChar char="-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36575" indent="-176213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720725" indent="-184150" algn="l" defTabSz="914400" rtl="0" eaLnBrk="1" latinLnBrk="0" hangingPunct="1">
                <a:spcBef>
                  <a:spcPct val="20000"/>
                </a:spcBef>
                <a:buFont typeface="Symbol" pitchFamily="18" charset="2"/>
                <a:buChar char="-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896938" indent="-176213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801688">
                <a:lnSpc>
                  <a:spcPct val="80000"/>
                </a:lnSpc>
                <a:spcAft>
                  <a:spcPts val="800"/>
                </a:spcAft>
                <a:buNone/>
              </a:pPr>
              <a:r>
                <a:rPr lang="en-US" sz="2400" noProof="1" smtClean="0">
                  <a:solidFill>
                    <a:srgbClr val="FFFFFF"/>
                  </a:solidFill>
                  <a:latin typeface="Bebas Neue" panose="020B0506020202020201" pitchFamily="34" charset="0"/>
                </a:rPr>
                <a:t>DESCRIPTION 1</a:t>
              </a:r>
            </a:p>
            <a:p>
              <a:pPr marL="0" indent="0" algn="ctr" defTabSz="801688">
                <a:lnSpc>
                  <a:spcPct val="90000"/>
                </a:lnSpc>
                <a:spcAft>
                  <a:spcPts val="800"/>
                </a:spcAft>
                <a:buNone/>
              </a:pPr>
              <a:r>
                <a:rPr lang="en-US" sz="1600" noProof="1" smtClean="0">
                  <a:solidFill>
                    <a:srgbClr val="FFFFFF"/>
                  </a:solidFill>
                  <a:latin typeface="Calibri Light" panose="020F0302020204030204" pitchFamily="34" charset="0"/>
                </a:rPr>
                <a:t>This text can be replaced with your </a:t>
              </a:r>
              <a:br>
                <a:rPr lang="en-US" sz="1600" noProof="1" smtClean="0">
                  <a:solidFill>
                    <a:srgbClr val="FFFFFF"/>
                  </a:solidFill>
                  <a:latin typeface="Calibri Light" panose="020F0302020204030204" pitchFamily="34" charset="0"/>
                </a:rPr>
              </a:br>
              <a:r>
                <a:rPr lang="en-US" sz="1600" noProof="1" smtClean="0">
                  <a:solidFill>
                    <a:srgbClr val="FFFFFF"/>
                  </a:solidFill>
                  <a:latin typeface="Calibri Light" panose="020F0302020204030204" pitchFamily="34" charset="0"/>
                </a:rPr>
                <a:t>own text. </a:t>
              </a:r>
              <a:endParaRPr lang="en-US" sz="1600" noProof="1">
                <a:solidFill>
                  <a:srgbClr val="FFFFFF"/>
                </a:solidFill>
              </a:endParaRPr>
            </a:p>
          </p:txBody>
        </p:sp>
        <p:sp>
          <p:nvSpPr>
            <p:cNvPr id="32" name="Textplatzhalter 48"/>
            <p:cNvSpPr txBox="1">
              <a:spLocks/>
            </p:cNvSpPr>
            <p:nvPr/>
          </p:nvSpPr>
          <p:spPr bwMode="gray">
            <a:xfrm>
              <a:off x="3497813" y="4348598"/>
              <a:ext cx="2120314" cy="1138531"/>
            </a:xfrm>
            <a:prstGeom prst="rect">
              <a:avLst/>
            </a:prstGeom>
          </p:spPr>
          <p:txBody>
            <a:bodyPr/>
            <a:lstStyle>
              <a:lvl1pPr marL="176213" indent="-176213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60363" indent="-184150" algn="l" defTabSz="914400" rtl="0" eaLnBrk="1" latinLnBrk="0" hangingPunct="1">
                <a:spcBef>
                  <a:spcPct val="20000"/>
                </a:spcBef>
                <a:buFont typeface="Symbol" pitchFamily="18" charset="2"/>
                <a:buChar char="-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36575" indent="-176213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720725" indent="-184150" algn="l" defTabSz="914400" rtl="0" eaLnBrk="1" latinLnBrk="0" hangingPunct="1">
                <a:spcBef>
                  <a:spcPct val="20000"/>
                </a:spcBef>
                <a:buFont typeface="Symbol" pitchFamily="18" charset="2"/>
                <a:buChar char="-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896938" indent="-176213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801688">
                <a:lnSpc>
                  <a:spcPct val="80000"/>
                </a:lnSpc>
                <a:spcAft>
                  <a:spcPts val="800"/>
                </a:spcAft>
                <a:buNone/>
              </a:pPr>
              <a:r>
                <a:rPr lang="en-US" sz="2400" noProof="1" smtClean="0">
                  <a:solidFill>
                    <a:srgbClr val="FFFFFF"/>
                  </a:solidFill>
                  <a:latin typeface="Bebas Neue" panose="020B0506020202020201" pitchFamily="34" charset="0"/>
                </a:rPr>
                <a:t>DESCRIPTION 2</a:t>
              </a:r>
            </a:p>
            <a:p>
              <a:pPr marL="0" indent="0" algn="ctr" defTabSz="801688">
                <a:lnSpc>
                  <a:spcPct val="90000"/>
                </a:lnSpc>
                <a:spcAft>
                  <a:spcPts val="800"/>
                </a:spcAft>
                <a:buNone/>
              </a:pPr>
              <a:r>
                <a:rPr lang="en-US" sz="1600" noProof="1" smtClean="0">
                  <a:solidFill>
                    <a:srgbClr val="FFFFFF"/>
                  </a:solidFill>
                  <a:latin typeface="Calibri Light" panose="020F0302020204030204" pitchFamily="34" charset="0"/>
                </a:rPr>
                <a:t>This text can be replaced with your </a:t>
              </a:r>
              <a:br>
                <a:rPr lang="en-US" sz="1600" noProof="1" smtClean="0">
                  <a:solidFill>
                    <a:srgbClr val="FFFFFF"/>
                  </a:solidFill>
                  <a:latin typeface="Calibri Light" panose="020F0302020204030204" pitchFamily="34" charset="0"/>
                </a:rPr>
              </a:br>
              <a:r>
                <a:rPr lang="en-US" sz="1600" noProof="1" smtClean="0">
                  <a:solidFill>
                    <a:srgbClr val="FFFFFF"/>
                  </a:solidFill>
                  <a:latin typeface="Calibri Light" panose="020F0302020204030204" pitchFamily="34" charset="0"/>
                </a:rPr>
                <a:t>own text. </a:t>
              </a:r>
              <a:endParaRPr lang="en-US" sz="1600" noProof="1">
                <a:solidFill>
                  <a:srgbClr val="FFFFFF"/>
                </a:solidFill>
              </a:endParaRPr>
            </a:p>
          </p:txBody>
        </p:sp>
        <p:sp>
          <p:nvSpPr>
            <p:cNvPr id="33" name="Textplatzhalter 48"/>
            <p:cNvSpPr txBox="1">
              <a:spLocks/>
            </p:cNvSpPr>
            <p:nvPr/>
          </p:nvSpPr>
          <p:spPr bwMode="gray">
            <a:xfrm>
              <a:off x="6495820" y="4348598"/>
              <a:ext cx="2120314" cy="1138531"/>
            </a:xfrm>
            <a:prstGeom prst="rect">
              <a:avLst/>
            </a:prstGeom>
          </p:spPr>
          <p:txBody>
            <a:bodyPr/>
            <a:lstStyle>
              <a:lvl1pPr marL="176213" indent="-176213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60363" indent="-184150" algn="l" defTabSz="914400" rtl="0" eaLnBrk="1" latinLnBrk="0" hangingPunct="1">
                <a:spcBef>
                  <a:spcPct val="20000"/>
                </a:spcBef>
                <a:buFont typeface="Symbol" pitchFamily="18" charset="2"/>
                <a:buChar char="-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36575" indent="-176213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720725" indent="-184150" algn="l" defTabSz="914400" rtl="0" eaLnBrk="1" latinLnBrk="0" hangingPunct="1">
                <a:spcBef>
                  <a:spcPct val="20000"/>
                </a:spcBef>
                <a:buFont typeface="Symbol" pitchFamily="18" charset="2"/>
                <a:buChar char="-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896938" indent="-176213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801688">
                <a:lnSpc>
                  <a:spcPct val="80000"/>
                </a:lnSpc>
                <a:spcAft>
                  <a:spcPts val="800"/>
                </a:spcAft>
                <a:buNone/>
              </a:pPr>
              <a:r>
                <a:rPr lang="en-US" sz="2400" noProof="1" smtClean="0">
                  <a:solidFill>
                    <a:srgbClr val="FFFFFF"/>
                  </a:solidFill>
                  <a:latin typeface="Bebas Neue" panose="020B0506020202020201" pitchFamily="34" charset="0"/>
                </a:rPr>
                <a:t>DESCRIPTION 3</a:t>
              </a:r>
            </a:p>
            <a:p>
              <a:pPr marL="0" indent="0" algn="ctr" defTabSz="801688">
                <a:lnSpc>
                  <a:spcPct val="90000"/>
                </a:lnSpc>
                <a:spcAft>
                  <a:spcPts val="800"/>
                </a:spcAft>
                <a:buNone/>
              </a:pPr>
              <a:r>
                <a:rPr lang="en-US" sz="1600" noProof="1" smtClean="0">
                  <a:solidFill>
                    <a:srgbClr val="FFFFFF"/>
                  </a:solidFill>
                  <a:latin typeface="Calibri Light" panose="020F0302020204030204" pitchFamily="34" charset="0"/>
                </a:rPr>
                <a:t>This text can be replaced with your </a:t>
              </a:r>
              <a:br>
                <a:rPr lang="en-US" sz="1600" noProof="1" smtClean="0">
                  <a:solidFill>
                    <a:srgbClr val="FFFFFF"/>
                  </a:solidFill>
                  <a:latin typeface="Calibri Light" panose="020F0302020204030204" pitchFamily="34" charset="0"/>
                </a:rPr>
              </a:br>
              <a:r>
                <a:rPr lang="en-US" sz="1600" noProof="1" smtClean="0">
                  <a:solidFill>
                    <a:srgbClr val="FFFFFF"/>
                  </a:solidFill>
                  <a:latin typeface="Calibri Light" panose="020F0302020204030204" pitchFamily="34" charset="0"/>
                </a:rPr>
                <a:t>own text. </a:t>
              </a:r>
              <a:endParaRPr lang="en-US" sz="1600" noProof="1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131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5358278"/>
              </p:ext>
            </p:extLst>
          </p:nvPr>
        </p:nvGraphicFramePr>
        <p:xfrm>
          <a:off x="390526" y="1500191"/>
          <a:ext cx="8330747" cy="4778373"/>
        </p:xfrm>
        <a:graphic>
          <a:graphicData uri="http://schemas.openxmlformats.org/drawingml/2006/table">
            <a:tbl>
              <a:tblPr firstRow="1" bandRow="1">
                <a:effectLst/>
                <a:tableStyleId>{F5AB1C69-6EDB-4FF4-983F-18BD219EF322}</a:tableStyleId>
              </a:tblPr>
              <a:tblGrid>
                <a:gridCol w="30203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276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76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76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76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44509">
                <a:tc>
                  <a:txBody>
                    <a:bodyPr/>
                    <a:lstStyle/>
                    <a:p>
                      <a:r>
                        <a:rPr lang="en-US" sz="2400" b="0" noProof="0" dirty="0" smtClean="0">
                          <a:solidFill>
                            <a:srgbClr val="FFFFFF"/>
                          </a:solidFill>
                          <a:effectLst/>
                          <a:latin typeface="Bebas Neue" panose="020B0506020202020201" pitchFamily="34" charset="0"/>
                        </a:rPr>
                        <a:t>CATEGORIES</a:t>
                      </a:r>
                      <a:endParaRPr lang="en-US" sz="2400" b="0" noProof="0" dirty="0">
                        <a:solidFill>
                          <a:srgbClr val="FFFFFF"/>
                        </a:solidFill>
                        <a:effectLst/>
                        <a:latin typeface="Bebas Neue" panose="020B0506020202020201" pitchFamily="34" charset="0"/>
                      </a:endParaRPr>
                    </a:p>
                  </a:txBody>
                  <a:tcPr marL="189025" marR="81011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noProof="0" dirty="0" smtClean="0">
                          <a:solidFill>
                            <a:srgbClr val="FFFFFF"/>
                          </a:solidFill>
                          <a:effectLst/>
                          <a:latin typeface="Bebas Neue" panose="020B0506020202020201" pitchFamily="34" charset="0"/>
                        </a:rPr>
                        <a:t>2020</a:t>
                      </a:r>
                      <a:endParaRPr lang="en-US" sz="2400" b="0" noProof="0" dirty="0">
                        <a:solidFill>
                          <a:srgbClr val="FFFFFF"/>
                        </a:solidFill>
                        <a:effectLst/>
                        <a:latin typeface="Bebas Neue" panose="020B0506020202020201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noProof="0" dirty="0" smtClean="0">
                          <a:solidFill>
                            <a:srgbClr val="FFFFFF"/>
                          </a:solidFill>
                          <a:effectLst/>
                          <a:latin typeface="Bebas Neue" panose="020B0506020202020201" pitchFamily="34" charset="0"/>
                        </a:rPr>
                        <a:t>2021</a:t>
                      </a:r>
                      <a:endParaRPr lang="en-US" sz="2400" b="0" noProof="0" dirty="0">
                        <a:solidFill>
                          <a:srgbClr val="FFFFFF"/>
                        </a:solidFill>
                        <a:effectLst/>
                        <a:latin typeface="Bebas Neue" panose="020B0506020202020201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noProof="0" dirty="0" smtClean="0">
                          <a:solidFill>
                            <a:srgbClr val="FFFFFF"/>
                          </a:solidFill>
                          <a:effectLst/>
                          <a:latin typeface="Bebas Neue" panose="020B0506020202020201" pitchFamily="34" charset="0"/>
                        </a:rPr>
                        <a:t>2022</a:t>
                      </a:r>
                      <a:endParaRPr lang="en-US" sz="2400" b="0" noProof="0" dirty="0">
                        <a:solidFill>
                          <a:srgbClr val="FFFFFF"/>
                        </a:solidFill>
                        <a:effectLst/>
                        <a:latin typeface="Bebas Neue" panose="020B0506020202020201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noProof="0" dirty="0" smtClean="0">
                          <a:solidFill>
                            <a:srgbClr val="FFFFFF"/>
                          </a:solidFill>
                          <a:effectLst/>
                          <a:latin typeface="Bebas Neue" panose="020B0506020202020201" pitchFamily="34" charset="0"/>
                        </a:rPr>
                        <a:t>2023</a:t>
                      </a:r>
                      <a:endParaRPr lang="en-US" sz="2400" b="0" noProof="0" dirty="0">
                        <a:solidFill>
                          <a:srgbClr val="FFFFFF"/>
                        </a:solidFill>
                        <a:effectLst/>
                        <a:latin typeface="Bebas Neue" panose="020B0506020202020201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733">
                <a:tc>
                  <a:txBody>
                    <a:bodyPr/>
                    <a:lstStyle/>
                    <a:p>
                      <a:r>
                        <a:rPr lang="en-US" sz="1600" b="1" noProof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CATEGORY / DESCRIPTION TEXT </a:t>
                      </a:r>
                      <a:endParaRPr lang="en-US" sz="1600" b="1" noProof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189025" marR="81011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6733">
                <a:tc>
                  <a:txBody>
                    <a:bodyPr/>
                    <a:lstStyle/>
                    <a:p>
                      <a:r>
                        <a:rPr lang="en-US" sz="1600" b="1" noProof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CATEGORY / DESCRIPTION TEXT </a:t>
                      </a:r>
                      <a:endParaRPr lang="en-US" sz="1600" b="1" noProof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189025" marR="81011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6733">
                <a:tc>
                  <a:txBody>
                    <a:bodyPr/>
                    <a:lstStyle/>
                    <a:p>
                      <a:r>
                        <a:rPr lang="en-US" sz="1600" b="1" noProof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CATEGORY TEXT </a:t>
                      </a:r>
                      <a:endParaRPr lang="en-US" sz="1600" b="1" noProof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189025" marR="81011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6733">
                <a:tc>
                  <a:txBody>
                    <a:bodyPr/>
                    <a:lstStyle/>
                    <a:p>
                      <a:r>
                        <a:rPr lang="en-US" sz="1600" b="1" noProof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DESCRIPTION TEXT </a:t>
                      </a:r>
                      <a:endParaRPr lang="en-US" sz="1600" b="1" noProof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189025" marR="81011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6733">
                <a:tc>
                  <a:txBody>
                    <a:bodyPr/>
                    <a:lstStyle/>
                    <a:p>
                      <a:r>
                        <a:rPr lang="en-US" sz="1600" b="1" noProof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CATEGORY / DESCRIPTION TEXT </a:t>
                      </a:r>
                      <a:endParaRPr lang="en-US" sz="1600" b="1" noProof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189025" marR="81011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6733">
                <a:tc>
                  <a:txBody>
                    <a:bodyPr/>
                    <a:lstStyle/>
                    <a:p>
                      <a:r>
                        <a:rPr lang="en-US" sz="1600" b="1" noProof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CATEGORY TEXT </a:t>
                      </a:r>
                      <a:endParaRPr lang="en-US" sz="1600" b="1" noProof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189025" marR="81011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6733">
                <a:tc>
                  <a:txBody>
                    <a:bodyPr/>
                    <a:lstStyle/>
                    <a:p>
                      <a:r>
                        <a:rPr lang="en-US" sz="1600" b="1" noProof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CATEGORY / DESCRIPTION TEXT </a:t>
                      </a:r>
                      <a:endParaRPr lang="en-US" sz="1600" b="1" noProof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189025" marR="81011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16733">
                <a:tc>
                  <a:txBody>
                    <a:bodyPr/>
                    <a:lstStyle/>
                    <a:p>
                      <a:r>
                        <a:rPr lang="en-US" sz="1600" b="1" noProof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CATEGORY / DESCRIPTION TEXT </a:t>
                      </a:r>
                      <a:endParaRPr lang="en-US" sz="1600" b="1" noProof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189025" marR="81011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TABLE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</a:rPr>
              <a:t>Enter your </a:t>
            </a:r>
            <a:r>
              <a:rPr lang="en-US" noProof="1">
                <a:latin typeface="Calibri Light" panose="020F0302020204030204" pitchFamily="34" charset="0"/>
              </a:rPr>
              <a:t>subheadline</a:t>
            </a:r>
            <a:r>
              <a:rPr lang="en-US" dirty="0">
                <a:latin typeface="Calibri Light" panose="020F0302020204030204" pitchFamily="34" charset="0"/>
              </a:rPr>
              <a:t> here</a:t>
            </a:r>
          </a:p>
        </p:txBody>
      </p:sp>
    </p:spTree>
    <p:extLst>
      <p:ext uri="{BB962C8B-B14F-4D97-AF65-F5344CB8AC3E}">
        <p14:creationId xmlns:p14="http://schemas.microsoft.com/office/powerpoint/2010/main" val="822514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_text"/>
          <p:cNvSpPr txBox="1">
            <a:spLocks/>
          </p:cNvSpPr>
          <p:nvPr/>
        </p:nvSpPr>
        <p:spPr bwMode="gray">
          <a:xfrm>
            <a:off x="400102" y="1839575"/>
            <a:ext cx="3550906" cy="3688389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defPPr>
              <a:defRPr lang="de-DE"/>
            </a:defPPr>
            <a:lvl1pPr defTabSz="1219078">
              <a:lnSpc>
                <a:spcPct val="110000"/>
              </a:lnSpc>
              <a:spcAft>
                <a:spcPts val="1000"/>
              </a:spcAft>
              <a:defRPr>
                <a:solidFill>
                  <a:srgbClr val="646464"/>
                </a:solidFill>
              </a:defRPr>
            </a:lvl1pPr>
          </a:lstStyle>
          <a:p>
            <a:r>
              <a:rPr lang="en-US" sz="3600" noProof="1" smtClean="0">
                <a:solidFill>
                  <a:schemeClr val="accent1"/>
                </a:solidFill>
              </a:rPr>
              <a:t>Your Company</a:t>
            </a:r>
            <a:r>
              <a:rPr lang="en-US" sz="2800" noProof="1" smtClean="0">
                <a:solidFill>
                  <a:schemeClr val="accent1"/>
                </a:solidFill>
              </a:rPr>
              <a:t/>
            </a:r>
            <a:br>
              <a:rPr lang="en-US" sz="2800" noProof="1" smtClean="0">
                <a:solidFill>
                  <a:schemeClr val="accent1"/>
                </a:solidFill>
              </a:rPr>
            </a:br>
            <a:r>
              <a:rPr lang="en-US" sz="2400" noProof="1">
                <a:solidFill>
                  <a:srgbClr val="FFFFFF"/>
                </a:solidFill>
              </a:rPr>
              <a:t>Jane </a:t>
            </a:r>
            <a:r>
              <a:rPr lang="en-US" sz="2400" noProof="1" smtClean="0">
                <a:solidFill>
                  <a:srgbClr val="FFFFFF"/>
                </a:solidFill>
              </a:rPr>
              <a:t>Doe</a:t>
            </a:r>
            <a:r>
              <a:rPr lang="en-US" sz="2400" noProof="1">
                <a:solidFill>
                  <a:srgbClr val="FFFFFF"/>
                </a:solidFill>
                <a:latin typeface="Calibri Light" panose="020F0302020204030204" pitchFamily="34" charset="0"/>
              </a:rPr>
              <a:t/>
            </a:r>
            <a:br>
              <a:rPr lang="en-US" sz="2400" noProof="1">
                <a:solidFill>
                  <a:srgbClr val="FFFFFF"/>
                </a:solidFill>
                <a:latin typeface="Calibri Light" panose="020F0302020204030204" pitchFamily="34" charset="0"/>
              </a:rPr>
            </a:br>
            <a:r>
              <a:rPr lang="en-US" sz="2000" noProof="1">
                <a:solidFill>
                  <a:srgbClr val="FFFFFF"/>
                </a:solidFill>
                <a:latin typeface="Calibri Light" panose="020F0302020204030204" pitchFamily="34" charset="0"/>
              </a:rPr>
              <a:t>General Manager</a:t>
            </a:r>
            <a:r>
              <a:rPr lang="en-US" sz="2400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/>
            </a:r>
            <a:br>
              <a:rPr lang="en-US" sz="2400" noProof="1" smtClean="0">
                <a:solidFill>
                  <a:srgbClr val="FFFFFF"/>
                </a:solidFill>
                <a:latin typeface="Calibri Light" panose="020F0302020204030204" pitchFamily="34" charset="0"/>
              </a:rPr>
            </a:br>
            <a:r>
              <a:rPr lang="en-US" sz="2000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>Phone: +55 555 55555</a:t>
            </a:r>
            <a:br>
              <a:rPr lang="en-US" sz="2000" noProof="1" smtClean="0">
                <a:solidFill>
                  <a:srgbClr val="FFFFFF"/>
                </a:solidFill>
                <a:latin typeface="Calibri Light" panose="020F0302020204030204" pitchFamily="34" charset="0"/>
              </a:rPr>
            </a:br>
            <a:r>
              <a:rPr lang="en-US" sz="2000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>Email: jane.doe@domain.com</a:t>
            </a:r>
            <a:br>
              <a:rPr lang="en-US" sz="2000" noProof="1" smtClean="0">
                <a:solidFill>
                  <a:srgbClr val="FFFFFF"/>
                </a:solidFill>
                <a:latin typeface="Calibri Light" panose="020F0302020204030204" pitchFamily="34" charset="0"/>
              </a:rPr>
            </a:br>
            <a:r>
              <a:rPr lang="en-US" sz="2000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>123 Main Street</a:t>
            </a:r>
            <a:br>
              <a:rPr lang="en-US" sz="2000" noProof="1" smtClean="0">
                <a:solidFill>
                  <a:srgbClr val="FFFFFF"/>
                </a:solidFill>
                <a:latin typeface="Calibri Light" panose="020F0302020204030204" pitchFamily="34" charset="0"/>
              </a:rPr>
            </a:br>
            <a:r>
              <a:rPr lang="en-US" sz="2000" dirty="0" smtClean="0">
                <a:solidFill>
                  <a:srgbClr val="FFFFFF"/>
                </a:solidFill>
                <a:latin typeface="Calibri Light" panose="020F0302020204030204" pitchFamily="34" charset="0"/>
              </a:rPr>
              <a:t>Milwaukee, WI 53201</a:t>
            </a:r>
            <a:endParaRPr lang="en-US" sz="2000" noProof="1">
              <a:solidFill>
                <a:srgbClr val="FFFFFF"/>
              </a:solidFill>
              <a:latin typeface="Calibri Light" panose="020F0302020204030204" pitchFamily="34" charset="0"/>
            </a:endParaRPr>
          </a:p>
        </p:txBody>
      </p:sp>
      <p:sp>
        <p:nvSpPr>
          <p:cNvPr id="16" name="Titel 1"/>
          <p:cNvSpPr>
            <a:spLocks noGrp="1"/>
          </p:cNvSpPr>
          <p:nvPr>
            <p:ph type="title"/>
          </p:nvPr>
        </p:nvSpPr>
        <p:spPr bwMode="white">
          <a:prstGeom prst="rect">
            <a:avLst/>
          </a:prstGeom>
        </p:spPr>
        <p:txBody>
          <a:bodyPr/>
          <a:lstStyle/>
          <a:p>
            <a:r>
              <a:rPr lang="en-US" noProof="1" smtClean="0"/>
              <a:t>CONTACT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white"/>
        <p:txBody>
          <a:bodyPr/>
          <a:lstStyle/>
          <a:p>
            <a:r>
              <a:rPr lang="en-US" dirty="0">
                <a:latin typeface="Calibri Light" panose="020F0302020204030204" pitchFamily="34" charset="0"/>
              </a:rPr>
              <a:t>Enter your </a:t>
            </a:r>
            <a:r>
              <a:rPr lang="en-US" noProof="1">
                <a:latin typeface="Calibri Light" panose="020F0302020204030204" pitchFamily="34" charset="0"/>
              </a:rPr>
              <a:t>subheadline</a:t>
            </a:r>
            <a:r>
              <a:rPr lang="en-US" dirty="0">
                <a:latin typeface="Calibri Light" panose="020F0302020204030204" pitchFamily="34" charset="0"/>
              </a:rPr>
              <a:t> here</a:t>
            </a:r>
          </a:p>
          <a:p>
            <a:endParaRPr lang="en-US" dirty="0"/>
          </a:p>
        </p:txBody>
      </p:sp>
      <p:grpSp>
        <p:nvGrpSpPr>
          <p:cNvPr id="15" name="Gruppieren 14"/>
          <p:cNvGrpSpPr/>
          <p:nvPr/>
        </p:nvGrpSpPr>
        <p:grpSpPr>
          <a:xfrm>
            <a:off x="375529" y="5429754"/>
            <a:ext cx="7673965" cy="499620"/>
            <a:chOff x="680329" y="5429754"/>
            <a:chExt cx="7673965" cy="499620"/>
          </a:xfrm>
        </p:grpSpPr>
        <p:sp>
          <p:nvSpPr>
            <p:cNvPr id="19" name="_text"/>
            <p:cNvSpPr txBox="1">
              <a:spLocks/>
            </p:cNvSpPr>
            <p:nvPr/>
          </p:nvSpPr>
          <p:spPr bwMode="gray">
            <a:xfrm>
              <a:off x="1246663" y="5444961"/>
              <a:ext cx="2182338" cy="468457"/>
            </a:xfrm>
            <a:prstGeom prst="rect">
              <a:avLst/>
            </a:prstGeom>
          </p:spPr>
          <p:txBody>
            <a:bodyPr vert="horz" lIns="72000" tIns="72000" rIns="72000" bIns="72000" rtlCol="0" anchor="t">
              <a:noAutofit/>
            </a:bodyPr>
            <a:lstStyle/>
            <a:p>
              <a:pPr defTabSz="1219078">
                <a:lnSpc>
                  <a:spcPct val="95000"/>
                </a:lnSpc>
                <a:spcAft>
                  <a:spcPts val="1067"/>
                </a:spcAft>
                <a:defRPr/>
              </a:pPr>
              <a:r>
                <a:rPr lang="en-US" noProof="1" smtClean="0">
                  <a:solidFill>
                    <a:srgbClr val="FFFFFF"/>
                  </a:solidFill>
                  <a:latin typeface="Calibri Light" panose="020F0302020204030204" pitchFamily="34" charset="0"/>
                </a:rPr>
                <a:t>WWW.DOMAIN.COM</a:t>
              </a:r>
              <a:endParaRPr lang="en-US" noProof="1">
                <a:solidFill>
                  <a:srgbClr val="FFFFFF"/>
                </a:solidFill>
                <a:latin typeface="Calibri Light" panose="020F0302020204030204" pitchFamily="34" charset="0"/>
              </a:endParaRPr>
            </a:p>
          </p:txBody>
        </p:sp>
        <p:grpSp>
          <p:nvGrpSpPr>
            <p:cNvPr id="23" name="Gruppieren 22"/>
            <p:cNvGrpSpPr/>
            <p:nvPr/>
          </p:nvGrpSpPr>
          <p:grpSpPr>
            <a:xfrm>
              <a:off x="680329" y="5429754"/>
              <a:ext cx="435926" cy="435926"/>
              <a:chOff x="680329" y="5429754"/>
              <a:chExt cx="435926" cy="435926"/>
            </a:xfrm>
          </p:grpSpPr>
          <p:sp>
            <p:nvSpPr>
              <p:cNvPr id="34" name="Ellipse 33"/>
              <p:cNvSpPr/>
              <p:nvPr/>
            </p:nvSpPr>
            <p:spPr bwMode="white">
              <a:xfrm>
                <a:off x="680329" y="5429754"/>
                <a:ext cx="435926" cy="435926"/>
              </a:xfrm>
              <a:prstGeom prst="ellipse">
                <a:avLst/>
              </a:prstGeom>
              <a:solidFill>
                <a:srgbClr val="AFAFAF"/>
              </a:solidFill>
              <a:ln w="12700">
                <a:noFill/>
                <a:round/>
                <a:headEnd/>
                <a:tailEnd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rgbClr val="FFFFFF"/>
                  </a:solidFill>
                  <a:latin typeface="Calibri Light" panose="020F0302020204030204" pitchFamily="34" charset="0"/>
                </a:endParaRPr>
              </a:p>
            </p:txBody>
          </p:sp>
          <p:sp>
            <p:nvSpPr>
              <p:cNvPr id="35" name="Freeform 22"/>
              <p:cNvSpPr>
                <a:spLocks noEditPoints="1"/>
              </p:cNvSpPr>
              <p:nvPr/>
            </p:nvSpPr>
            <p:spPr bwMode="black">
              <a:xfrm>
                <a:off x="767242" y="5516667"/>
                <a:ext cx="262100" cy="262100"/>
              </a:xfrm>
              <a:custGeom>
                <a:avLst/>
                <a:gdLst>
                  <a:gd name="T0" fmla="*/ 1401 w 1732"/>
                  <a:gd name="T1" fmla="*/ 435 h 1732"/>
                  <a:gd name="T2" fmla="*/ 1396 w 1732"/>
                  <a:gd name="T3" fmla="*/ 437 h 1732"/>
                  <a:gd name="T4" fmla="*/ 1471 w 1732"/>
                  <a:gd name="T5" fmla="*/ 478 h 1732"/>
                  <a:gd name="T6" fmla="*/ 1444 w 1732"/>
                  <a:gd name="T7" fmla="*/ 455 h 1732"/>
                  <a:gd name="T8" fmla="*/ 1427 w 1732"/>
                  <a:gd name="T9" fmla="*/ 443 h 1732"/>
                  <a:gd name="T10" fmla="*/ 1415 w 1732"/>
                  <a:gd name="T11" fmla="*/ 438 h 1732"/>
                  <a:gd name="T12" fmla="*/ 636 w 1732"/>
                  <a:gd name="T13" fmla="*/ 170 h 1732"/>
                  <a:gd name="T14" fmla="*/ 165 w 1732"/>
                  <a:gd name="T15" fmla="*/ 493 h 1732"/>
                  <a:gd name="T16" fmla="*/ 237 w 1732"/>
                  <a:gd name="T17" fmla="*/ 582 h 1732"/>
                  <a:gd name="T18" fmla="*/ 290 w 1732"/>
                  <a:gd name="T19" fmla="*/ 795 h 1732"/>
                  <a:gd name="T20" fmla="*/ 254 w 1732"/>
                  <a:gd name="T21" fmla="*/ 892 h 1732"/>
                  <a:gd name="T22" fmla="*/ 355 w 1732"/>
                  <a:gd name="T23" fmla="*/ 1112 h 1732"/>
                  <a:gd name="T24" fmla="*/ 350 w 1732"/>
                  <a:gd name="T25" fmla="*/ 1374 h 1732"/>
                  <a:gd name="T26" fmla="*/ 166 w 1732"/>
                  <a:gd name="T27" fmla="*/ 503 h 1732"/>
                  <a:gd name="T28" fmla="*/ 579 w 1732"/>
                  <a:gd name="T29" fmla="*/ 1628 h 1732"/>
                  <a:gd name="T30" fmla="*/ 575 w 1732"/>
                  <a:gd name="T31" fmla="*/ 1320 h 1732"/>
                  <a:gd name="T32" fmla="*/ 827 w 1732"/>
                  <a:gd name="T33" fmla="*/ 998 h 1732"/>
                  <a:gd name="T34" fmla="*/ 549 w 1732"/>
                  <a:gd name="T35" fmla="*/ 732 h 1732"/>
                  <a:gd name="T36" fmla="*/ 323 w 1732"/>
                  <a:gd name="T37" fmla="*/ 681 h 1732"/>
                  <a:gd name="T38" fmla="*/ 282 w 1732"/>
                  <a:gd name="T39" fmla="*/ 572 h 1732"/>
                  <a:gd name="T40" fmla="*/ 301 w 1732"/>
                  <a:gd name="T41" fmla="*/ 507 h 1732"/>
                  <a:gd name="T42" fmla="*/ 243 w 1732"/>
                  <a:gd name="T43" fmla="*/ 490 h 1732"/>
                  <a:gd name="T44" fmla="*/ 417 w 1732"/>
                  <a:gd name="T45" fmla="*/ 416 h 1732"/>
                  <a:gd name="T46" fmla="*/ 567 w 1732"/>
                  <a:gd name="T47" fmla="*/ 324 h 1732"/>
                  <a:gd name="T48" fmla="*/ 720 w 1732"/>
                  <a:gd name="T49" fmla="*/ 290 h 1732"/>
                  <a:gd name="T50" fmla="*/ 787 w 1732"/>
                  <a:gd name="T51" fmla="*/ 281 h 1732"/>
                  <a:gd name="T52" fmla="*/ 813 w 1732"/>
                  <a:gd name="T53" fmla="*/ 263 h 1732"/>
                  <a:gd name="T54" fmla="*/ 812 w 1732"/>
                  <a:gd name="T55" fmla="*/ 160 h 1732"/>
                  <a:gd name="T56" fmla="*/ 742 w 1732"/>
                  <a:gd name="T57" fmla="*/ 159 h 1732"/>
                  <a:gd name="T58" fmla="*/ 636 w 1732"/>
                  <a:gd name="T59" fmla="*/ 178 h 1732"/>
                  <a:gd name="T60" fmla="*/ 698 w 1732"/>
                  <a:gd name="T61" fmla="*/ 103 h 1732"/>
                  <a:gd name="T62" fmla="*/ 838 w 1732"/>
                  <a:gd name="T63" fmla="*/ 107 h 1732"/>
                  <a:gd name="T64" fmla="*/ 851 w 1732"/>
                  <a:gd name="T65" fmla="*/ 48 h 1732"/>
                  <a:gd name="T66" fmla="*/ 919 w 1732"/>
                  <a:gd name="T67" fmla="*/ 211 h 1732"/>
                  <a:gd name="T68" fmla="*/ 1263 w 1732"/>
                  <a:gd name="T69" fmla="*/ 230 h 1732"/>
                  <a:gd name="T70" fmla="*/ 1369 w 1732"/>
                  <a:gd name="T71" fmla="*/ 365 h 1732"/>
                  <a:gd name="T72" fmla="*/ 1305 w 1732"/>
                  <a:gd name="T73" fmla="*/ 515 h 1732"/>
                  <a:gd name="T74" fmla="*/ 1372 w 1732"/>
                  <a:gd name="T75" fmla="*/ 500 h 1732"/>
                  <a:gd name="T76" fmla="*/ 1397 w 1732"/>
                  <a:gd name="T77" fmla="*/ 436 h 1732"/>
                  <a:gd name="T78" fmla="*/ 1408 w 1732"/>
                  <a:gd name="T79" fmla="*/ 436 h 1732"/>
                  <a:gd name="T80" fmla="*/ 1427 w 1732"/>
                  <a:gd name="T81" fmla="*/ 443 h 1732"/>
                  <a:gd name="T82" fmla="*/ 1454 w 1732"/>
                  <a:gd name="T83" fmla="*/ 462 h 1732"/>
                  <a:gd name="T84" fmla="*/ 1630 w 1732"/>
                  <a:gd name="T85" fmla="*/ 611 h 1732"/>
                  <a:gd name="T86" fmla="*/ 1409 w 1732"/>
                  <a:gd name="T87" fmla="*/ 544 h 1732"/>
                  <a:gd name="T88" fmla="*/ 1149 w 1732"/>
                  <a:gd name="T89" fmla="*/ 666 h 1732"/>
                  <a:gd name="T90" fmla="*/ 1178 w 1732"/>
                  <a:gd name="T91" fmla="*/ 912 h 1732"/>
                  <a:gd name="T92" fmla="*/ 1400 w 1732"/>
                  <a:gd name="T93" fmla="*/ 985 h 1732"/>
                  <a:gd name="T94" fmla="*/ 1434 w 1732"/>
                  <a:gd name="T95" fmla="*/ 991 h 1732"/>
                  <a:gd name="T96" fmla="*/ 1366 w 1732"/>
                  <a:gd name="T97" fmla="*/ 1305 h 1732"/>
                  <a:gd name="T98" fmla="*/ 282 w 1732"/>
                  <a:gd name="T99" fmla="*/ 572 h 1732"/>
                  <a:gd name="T100" fmla="*/ 299 w 1732"/>
                  <a:gd name="T101" fmla="*/ 507 h 1732"/>
                  <a:gd name="T102" fmla="*/ 659 w 1732"/>
                  <a:gd name="T103" fmla="*/ 294 h 1732"/>
                  <a:gd name="T104" fmla="*/ 637 w 1732"/>
                  <a:gd name="T105" fmla="*/ 161 h 1732"/>
                  <a:gd name="T106" fmla="*/ 1309 w 1732"/>
                  <a:gd name="T107" fmla="*/ 516 h 1732"/>
                  <a:gd name="T108" fmla="*/ 1401 w 1732"/>
                  <a:gd name="T109" fmla="*/ 986 h 1732"/>
                  <a:gd name="T110" fmla="*/ 1039 w 1732"/>
                  <a:gd name="T111" fmla="*/ 202 h 1732"/>
                  <a:gd name="T112" fmla="*/ 461 w 1732"/>
                  <a:gd name="T113" fmla="*/ 578 h 1732"/>
                  <a:gd name="T114" fmla="*/ 488 w 1732"/>
                  <a:gd name="T115" fmla="*/ 520 h 1732"/>
                  <a:gd name="T116" fmla="*/ 410 w 1732"/>
                  <a:gd name="T117" fmla="*/ 495 h 1732"/>
                  <a:gd name="T118" fmla="*/ 488 w 1732"/>
                  <a:gd name="T119" fmla="*/ 529 h 1732"/>
                  <a:gd name="T120" fmla="*/ 1212 w 1732"/>
                  <a:gd name="T121" fmla="*/ 289 h 1732"/>
                  <a:gd name="T122" fmla="*/ 1305 w 1732"/>
                  <a:gd name="T123" fmla="*/ 341 h 1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32" h="1732">
                    <a:moveTo>
                      <a:pt x="1478" y="254"/>
                    </a:moveTo>
                    <a:cubicBezTo>
                      <a:pt x="1315" y="91"/>
                      <a:pt x="1097" y="0"/>
                      <a:pt x="866" y="0"/>
                    </a:cubicBezTo>
                    <a:cubicBezTo>
                      <a:pt x="634" y="0"/>
                      <a:pt x="417" y="91"/>
                      <a:pt x="253" y="254"/>
                    </a:cubicBezTo>
                    <a:cubicBezTo>
                      <a:pt x="90" y="418"/>
                      <a:pt x="0" y="635"/>
                      <a:pt x="0" y="866"/>
                    </a:cubicBezTo>
                    <a:cubicBezTo>
                      <a:pt x="0" y="1098"/>
                      <a:pt x="90" y="1315"/>
                      <a:pt x="253" y="1479"/>
                    </a:cubicBezTo>
                    <a:cubicBezTo>
                      <a:pt x="417" y="1642"/>
                      <a:pt x="634" y="1732"/>
                      <a:pt x="866" y="1732"/>
                    </a:cubicBezTo>
                    <a:cubicBezTo>
                      <a:pt x="1097" y="1732"/>
                      <a:pt x="1315" y="1642"/>
                      <a:pt x="1478" y="1479"/>
                    </a:cubicBezTo>
                    <a:cubicBezTo>
                      <a:pt x="1642" y="1315"/>
                      <a:pt x="1732" y="1098"/>
                      <a:pt x="1732" y="866"/>
                    </a:cubicBezTo>
                    <a:cubicBezTo>
                      <a:pt x="1732" y="635"/>
                      <a:pt x="1642" y="418"/>
                      <a:pt x="1478" y="254"/>
                    </a:cubicBezTo>
                    <a:close/>
                    <a:moveTo>
                      <a:pt x="1403" y="435"/>
                    </a:moveTo>
                    <a:cubicBezTo>
                      <a:pt x="1402" y="435"/>
                      <a:pt x="1402" y="435"/>
                      <a:pt x="1401" y="435"/>
                    </a:cubicBezTo>
                    <a:cubicBezTo>
                      <a:pt x="1402" y="435"/>
                      <a:pt x="1402" y="435"/>
                      <a:pt x="1403" y="435"/>
                    </a:cubicBezTo>
                    <a:close/>
                    <a:moveTo>
                      <a:pt x="1401" y="435"/>
                    </a:moveTo>
                    <a:cubicBezTo>
                      <a:pt x="1400" y="436"/>
                      <a:pt x="1400" y="436"/>
                      <a:pt x="1400" y="436"/>
                    </a:cubicBezTo>
                    <a:cubicBezTo>
                      <a:pt x="1400" y="436"/>
                      <a:pt x="1400" y="436"/>
                      <a:pt x="1401" y="435"/>
                    </a:cubicBezTo>
                    <a:close/>
                    <a:moveTo>
                      <a:pt x="1399" y="436"/>
                    </a:moveTo>
                    <a:cubicBezTo>
                      <a:pt x="1399" y="436"/>
                      <a:pt x="1399" y="436"/>
                      <a:pt x="1398" y="436"/>
                    </a:cubicBezTo>
                    <a:cubicBezTo>
                      <a:pt x="1399" y="436"/>
                      <a:pt x="1399" y="436"/>
                      <a:pt x="1399" y="436"/>
                    </a:cubicBezTo>
                    <a:close/>
                    <a:moveTo>
                      <a:pt x="1398" y="436"/>
                    </a:moveTo>
                    <a:cubicBezTo>
                      <a:pt x="1398" y="436"/>
                      <a:pt x="1397" y="436"/>
                      <a:pt x="1397" y="436"/>
                    </a:cubicBezTo>
                    <a:cubicBezTo>
                      <a:pt x="1397" y="436"/>
                      <a:pt x="1398" y="436"/>
                      <a:pt x="1398" y="436"/>
                    </a:cubicBezTo>
                    <a:close/>
                    <a:moveTo>
                      <a:pt x="1397" y="436"/>
                    </a:moveTo>
                    <a:cubicBezTo>
                      <a:pt x="1397" y="436"/>
                      <a:pt x="1396" y="436"/>
                      <a:pt x="1396" y="437"/>
                    </a:cubicBezTo>
                    <a:cubicBezTo>
                      <a:pt x="1396" y="436"/>
                      <a:pt x="1397" y="436"/>
                      <a:pt x="1397" y="436"/>
                    </a:cubicBezTo>
                    <a:close/>
                    <a:moveTo>
                      <a:pt x="1396" y="437"/>
                    </a:moveTo>
                    <a:cubicBezTo>
                      <a:pt x="1396" y="437"/>
                      <a:pt x="1396" y="437"/>
                      <a:pt x="1396" y="437"/>
                    </a:cubicBezTo>
                    <a:cubicBezTo>
                      <a:pt x="1396" y="437"/>
                      <a:pt x="1396" y="437"/>
                      <a:pt x="1396" y="437"/>
                    </a:cubicBezTo>
                    <a:close/>
                    <a:moveTo>
                      <a:pt x="1396" y="437"/>
                    </a:moveTo>
                    <a:cubicBezTo>
                      <a:pt x="1395" y="437"/>
                      <a:pt x="1395" y="437"/>
                      <a:pt x="1395" y="437"/>
                    </a:cubicBezTo>
                    <a:cubicBezTo>
                      <a:pt x="1395" y="437"/>
                      <a:pt x="1395" y="437"/>
                      <a:pt x="1396" y="437"/>
                    </a:cubicBezTo>
                    <a:close/>
                    <a:moveTo>
                      <a:pt x="1404" y="435"/>
                    </a:moveTo>
                    <a:cubicBezTo>
                      <a:pt x="1404" y="435"/>
                      <a:pt x="1403" y="435"/>
                      <a:pt x="1403" y="435"/>
                    </a:cubicBezTo>
                    <a:cubicBezTo>
                      <a:pt x="1403" y="435"/>
                      <a:pt x="1404" y="435"/>
                      <a:pt x="1404" y="435"/>
                    </a:cubicBezTo>
                    <a:close/>
                    <a:moveTo>
                      <a:pt x="1476" y="484"/>
                    </a:moveTo>
                    <a:cubicBezTo>
                      <a:pt x="1476" y="483"/>
                      <a:pt x="1476" y="483"/>
                      <a:pt x="1475" y="483"/>
                    </a:cubicBezTo>
                    <a:cubicBezTo>
                      <a:pt x="1476" y="483"/>
                      <a:pt x="1476" y="483"/>
                      <a:pt x="1476" y="484"/>
                    </a:cubicBezTo>
                    <a:close/>
                    <a:moveTo>
                      <a:pt x="1471" y="478"/>
                    </a:moveTo>
                    <a:cubicBezTo>
                      <a:pt x="1470" y="478"/>
                      <a:pt x="1470" y="477"/>
                      <a:pt x="1470" y="477"/>
                    </a:cubicBezTo>
                    <a:cubicBezTo>
                      <a:pt x="1470" y="477"/>
                      <a:pt x="1470" y="478"/>
                      <a:pt x="1471" y="478"/>
                    </a:cubicBezTo>
                    <a:close/>
                    <a:moveTo>
                      <a:pt x="1465" y="472"/>
                    </a:moveTo>
                    <a:cubicBezTo>
                      <a:pt x="1464" y="472"/>
                      <a:pt x="1464" y="471"/>
                      <a:pt x="1464" y="471"/>
                    </a:cubicBezTo>
                    <a:cubicBezTo>
                      <a:pt x="1464" y="471"/>
                      <a:pt x="1464" y="472"/>
                      <a:pt x="1465" y="472"/>
                    </a:cubicBezTo>
                    <a:close/>
                    <a:moveTo>
                      <a:pt x="1460" y="467"/>
                    </a:moveTo>
                    <a:cubicBezTo>
                      <a:pt x="1459" y="467"/>
                      <a:pt x="1459" y="467"/>
                      <a:pt x="1458" y="466"/>
                    </a:cubicBezTo>
                    <a:cubicBezTo>
                      <a:pt x="1459" y="467"/>
                      <a:pt x="1459" y="467"/>
                      <a:pt x="1460" y="467"/>
                    </a:cubicBezTo>
                    <a:close/>
                    <a:moveTo>
                      <a:pt x="1454" y="462"/>
                    </a:moveTo>
                    <a:cubicBezTo>
                      <a:pt x="1454" y="462"/>
                      <a:pt x="1454" y="462"/>
                      <a:pt x="1453" y="462"/>
                    </a:cubicBezTo>
                    <a:cubicBezTo>
                      <a:pt x="1454" y="462"/>
                      <a:pt x="1454" y="462"/>
                      <a:pt x="1454" y="462"/>
                    </a:cubicBezTo>
                    <a:close/>
                    <a:moveTo>
                      <a:pt x="1449" y="458"/>
                    </a:moveTo>
                    <a:cubicBezTo>
                      <a:pt x="1449" y="458"/>
                      <a:pt x="1448" y="458"/>
                      <a:pt x="1448" y="457"/>
                    </a:cubicBezTo>
                    <a:cubicBezTo>
                      <a:pt x="1448" y="458"/>
                      <a:pt x="1449" y="458"/>
                      <a:pt x="1449" y="458"/>
                    </a:cubicBezTo>
                    <a:close/>
                    <a:moveTo>
                      <a:pt x="1444" y="455"/>
                    </a:moveTo>
                    <a:cubicBezTo>
                      <a:pt x="1444" y="454"/>
                      <a:pt x="1444" y="454"/>
                      <a:pt x="1444" y="454"/>
                    </a:cubicBezTo>
                    <a:cubicBezTo>
                      <a:pt x="1444" y="454"/>
                      <a:pt x="1444" y="454"/>
                      <a:pt x="1444" y="455"/>
                    </a:cubicBezTo>
                    <a:close/>
                    <a:moveTo>
                      <a:pt x="1440" y="451"/>
                    </a:moveTo>
                    <a:cubicBezTo>
                      <a:pt x="1440" y="451"/>
                      <a:pt x="1439" y="451"/>
                      <a:pt x="1439" y="450"/>
                    </a:cubicBezTo>
                    <a:cubicBezTo>
                      <a:pt x="1439" y="451"/>
                      <a:pt x="1440" y="451"/>
                      <a:pt x="1440" y="451"/>
                    </a:cubicBezTo>
                    <a:close/>
                    <a:moveTo>
                      <a:pt x="1436" y="448"/>
                    </a:moveTo>
                    <a:cubicBezTo>
                      <a:pt x="1436" y="448"/>
                      <a:pt x="1435" y="448"/>
                      <a:pt x="1435" y="448"/>
                    </a:cubicBezTo>
                    <a:cubicBezTo>
                      <a:pt x="1435" y="448"/>
                      <a:pt x="1436" y="448"/>
                      <a:pt x="1436" y="448"/>
                    </a:cubicBezTo>
                    <a:close/>
                    <a:moveTo>
                      <a:pt x="1431" y="446"/>
                    </a:moveTo>
                    <a:cubicBezTo>
                      <a:pt x="1431" y="445"/>
                      <a:pt x="1431" y="445"/>
                      <a:pt x="1431" y="445"/>
                    </a:cubicBezTo>
                    <a:cubicBezTo>
                      <a:pt x="1431" y="445"/>
                      <a:pt x="1431" y="445"/>
                      <a:pt x="1431" y="446"/>
                    </a:cubicBezTo>
                    <a:close/>
                    <a:moveTo>
                      <a:pt x="1428" y="444"/>
                    </a:moveTo>
                    <a:cubicBezTo>
                      <a:pt x="1428" y="443"/>
                      <a:pt x="1427" y="443"/>
                      <a:pt x="1427" y="443"/>
                    </a:cubicBezTo>
                    <a:cubicBezTo>
                      <a:pt x="1427" y="443"/>
                      <a:pt x="1428" y="443"/>
                      <a:pt x="1428" y="444"/>
                    </a:cubicBezTo>
                    <a:close/>
                    <a:moveTo>
                      <a:pt x="1424" y="441"/>
                    </a:moveTo>
                    <a:cubicBezTo>
                      <a:pt x="1424" y="441"/>
                      <a:pt x="1424" y="441"/>
                      <a:pt x="1424" y="441"/>
                    </a:cubicBezTo>
                    <a:cubicBezTo>
                      <a:pt x="1424" y="441"/>
                      <a:pt x="1424" y="441"/>
                      <a:pt x="1424" y="441"/>
                    </a:cubicBezTo>
                    <a:close/>
                    <a:moveTo>
                      <a:pt x="1421" y="440"/>
                    </a:moveTo>
                    <a:cubicBezTo>
                      <a:pt x="1421" y="440"/>
                      <a:pt x="1421" y="440"/>
                      <a:pt x="1420" y="440"/>
                    </a:cubicBezTo>
                    <a:cubicBezTo>
                      <a:pt x="1421" y="440"/>
                      <a:pt x="1421" y="440"/>
                      <a:pt x="1421" y="440"/>
                    </a:cubicBezTo>
                    <a:close/>
                    <a:moveTo>
                      <a:pt x="1418" y="439"/>
                    </a:moveTo>
                    <a:cubicBezTo>
                      <a:pt x="1418" y="439"/>
                      <a:pt x="1418" y="439"/>
                      <a:pt x="1418" y="439"/>
                    </a:cubicBezTo>
                    <a:cubicBezTo>
                      <a:pt x="1418" y="439"/>
                      <a:pt x="1418" y="439"/>
                      <a:pt x="1418" y="439"/>
                    </a:cubicBezTo>
                    <a:close/>
                    <a:moveTo>
                      <a:pt x="1415" y="438"/>
                    </a:moveTo>
                    <a:cubicBezTo>
                      <a:pt x="1415" y="438"/>
                      <a:pt x="1415" y="437"/>
                      <a:pt x="1414" y="437"/>
                    </a:cubicBezTo>
                    <a:cubicBezTo>
                      <a:pt x="1415" y="437"/>
                      <a:pt x="1415" y="438"/>
                      <a:pt x="1415" y="438"/>
                    </a:cubicBezTo>
                    <a:close/>
                    <a:moveTo>
                      <a:pt x="1412" y="437"/>
                    </a:moveTo>
                    <a:cubicBezTo>
                      <a:pt x="1412" y="437"/>
                      <a:pt x="1412" y="437"/>
                      <a:pt x="1412" y="437"/>
                    </a:cubicBezTo>
                    <a:cubicBezTo>
                      <a:pt x="1412" y="437"/>
                      <a:pt x="1412" y="437"/>
                      <a:pt x="1412" y="437"/>
                    </a:cubicBezTo>
                    <a:close/>
                    <a:moveTo>
                      <a:pt x="1410" y="436"/>
                    </a:moveTo>
                    <a:cubicBezTo>
                      <a:pt x="1410" y="436"/>
                      <a:pt x="1409" y="436"/>
                      <a:pt x="1409" y="436"/>
                    </a:cubicBezTo>
                    <a:cubicBezTo>
                      <a:pt x="1409" y="436"/>
                      <a:pt x="1410" y="436"/>
                      <a:pt x="1410" y="436"/>
                    </a:cubicBezTo>
                    <a:close/>
                    <a:moveTo>
                      <a:pt x="1408" y="436"/>
                    </a:moveTo>
                    <a:cubicBezTo>
                      <a:pt x="1408" y="436"/>
                      <a:pt x="1407" y="436"/>
                      <a:pt x="1407" y="436"/>
                    </a:cubicBezTo>
                    <a:cubicBezTo>
                      <a:pt x="1407" y="436"/>
                      <a:pt x="1408" y="436"/>
                      <a:pt x="1408" y="436"/>
                    </a:cubicBezTo>
                    <a:close/>
                    <a:moveTo>
                      <a:pt x="1405" y="435"/>
                    </a:moveTo>
                    <a:cubicBezTo>
                      <a:pt x="1405" y="435"/>
                      <a:pt x="1405" y="435"/>
                      <a:pt x="1405" y="435"/>
                    </a:cubicBezTo>
                    <a:cubicBezTo>
                      <a:pt x="1405" y="435"/>
                      <a:pt x="1405" y="435"/>
                      <a:pt x="1405" y="435"/>
                    </a:cubicBezTo>
                    <a:close/>
                    <a:moveTo>
                      <a:pt x="636" y="170"/>
                    </a:moveTo>
                    <a:cubicBezTo>
                      <a:pt x="636" y="171"/>
                      <a:pt x="636" y="172"/>
                      <a:pt x="636" y="172"/>
                    </a:cubicBezTo>
                    <a:cubicBezTo>
                      <a:pt x="636" y="172"/>
                      <a:pt x="636" y="171"/>
                      <a:pt x="636" y="170"/>
                    </a:cubicBezTo>
                    <a:close/>
                    <a:moveTo>
                      <a:pt x="242" y="481"/>
                    </a:moveTo>
                    <a:cubicBezTo>
                      <a:pt x="242" y="482"/>
                      <a:pt x="242" y="482"/>
                      <a:pt x="242" y="483"/>
                    </a:cubicBezTo>
                    <a:cubicBezTo>
                      <a:pt x="242" y="482"/>
                      <a:pt x="242" y="482"/>
                      <a:pt x="242" y="481"/>
                    </a:cubicBezTo>
                    <a:close/>
                    <a:moveTo>
                      <a:pt x="56" y="857"/>
                    </a:moveTo>
                    <a:cubicBezTo>
                      <a:pt x="56" y="704"/>
                      <a:pt x="97" y="560"/>
                      <a:pt x="170" y="437"/>
                    </a:cubicBezTo>
                    <a:cubicBezTo>
                      <a:pt x="170" y="438"/>
                      <a:pt x="171" y="438"/>
                      <a:pt x="172" y="438"/>
                    </a:cubicBezTo>
                    <a:cubicBezTo>
                      <a:pt x="171" y="441"/>
                      <a:pt x="171" y="443"/>
                      <a:pt x="171" y="446"/>
                    </a:cubicBezTo>
                    <a:cubicBezTo>
                      <a:pt x="170" y="455"/>
                      <a:pt x="168" y="464"/>
                      <a:pt x="167" y="473"/>
                    </a:cubicBezTo>
                    <a:cubicBezTo>
                      <a:pt x="166" y="478"/>
                      <a:pt x="166" y="483"/>
                      <a:pt x="165" y="488"/>
                    </a:cubicBezTo>
                    <a:cubicBezTo>
                      <a:pt x="165" y="490"/>
                      <a:pt x="165" y="492"/>
                      <a:pt x="165" y="494"/>
                    </a:cubicBezTo>
                    <a:cubicBezTo>
                      <a:pt x="165" y="494"/>
                      <a:pt x="165" y="494"/>
                      <a:pt x="165" y="493"/>
                    </a:cubicBezTo>
                    <a:cubicBezTo>
                      <a:pt x="165" y="494"/>
                      <a:pt x="165" y="494"/>
                      <a:pt x="165" y="494"/>
                    </a:cubicBezTo>
                    <a:cubicBezTo>
                      <a:pt x="165" y="495"/>
                      <a:pt x="165" y="496"/>
                      <a:pt x="165" y="498"/>
                    </a:cubicBezTo>
                    <a:cubicBezTo>
                      <a:pt x="165" y="498"/>
                      <a:pt x="165" y="498"/>
                      <a:pt x="165" y="499"/>
                    </a:cubicBezTo>
                    <a:cubicBezTo>
                      <a:pt x="165" y="500"/>
                      <a:pt x="165" y="501"/>
                      <a:pt x="166" y="503"/>
                    </a:cubicBezTo>
                    <a:cubicBezTo>
                      <a:pt x="166" y="503"/>
                      <a:pt x="166" y="503"/>
                      <a:pt x="166" y="503"/>
                    </a:cubicBezTo>
                    <a:cubicBezTo>
                      <a:pt x="166" y="504"/>
                      <a:pt x="167" y="506"/>
                      <a:pt x="167" y="507"/>
                    </a:cubicBezTo>
                    <a:cubicBezTo>
                      <a:pt x="167" y="507"/>
                      <a:pt x="167" y="508"/>
                      <a:pt x="167" y="508"/>
                    </a:cubicBezTo>
                    <a:cubicBezTo>
                      <a:pt x="168" y="509"/>
                      <a:pt x="168" y="511"/>
                      <a:pt x="169" y="512"/>
                    </a:cubicBezTo>
                    <a:cubicBezTo>
                      <a:pt x="172" y="518"/>
                      <a:pt x="175" y="523"/>
                      <a:pt x="180" y="529"/>
                    </a:cubicBezTo>
                    <a:cubicBezTo>
                      <a:pt x="186" y="535"/>
                      <a:pt x="192" y="540"/>
                      <a:pt x="199" y="545"/>
                    </a:cubicBezTo>
                    <a:cubicBezTo>
                      <a:pt x="210" y="553"/>
                      <a:pt x="223" y="559"/>
                      <a:pt x="235" y="564"/>
                    </a:cubicBezTo>
                    <a:cubicBezTo>
                      <a:pt x="237" y="564"/>
                      <a:pt x="237" y="565"/>
                      <a:pt x="239" y="565"/>
                    </a:cubicBezTo>
                    <a:cubicBezTo>
                      <a:pt x="239" y="571"/>
                      <a:pt x="238" y="577"/>
                      <a:pt x="237" y="582"/>
                    </a:cubicBezTo>
                    <a:cubicBezTo>
                      <a:pt x="236" y="588"/>
                      <a:pt x="235" y="591"/>
                      <a:pt x="235" y="595"/>
                    </a:cubicBezTo>
                    <a:cubicBezTo>
                      <a:pt x="236" y="598"/>
                      <a:pt x="237" y="601"/>
                      <a:pt x="238" y="602"/>
                    </a:cubicBezTo>
                    <a:cubicBezTo>
                      <a:pt x="245" y="608"/>
                      <a:pt x="252" y="615"/>
                      <a:pt x="259" y="620"/>
                    </a:cubicBezTo>
                    <a:cubicBezTo>
                      <a:pt x="261" y="622"/>
                      <a:pt x="263" y="631"/>
                      <a:pt x="264" y="633"/>
                    </a:cubicBezTo>
                    <a:cubicBezTo>
                      <a:pt x="267" y="648"/>
                      <a:pt x="269" y="656"/>
                      <a:pt x="273" y="671"/>
                    </a:cubicBezTo>
                    <a:cubicBezTo>
                      <a:pt x="274" y="673"/>
                      <a:pt x="275" y="675"/>
                      <a:pt x="277" y="677"/>
                    </a:cubicBezTo>
                    <a:cubicBezTo>
                      <a:pt x="285" y="682"/>
                      <a:pt x="292" y="688"/>
                      <a:pt x="299" y="694"/>
                    </a:cubicBezTo>
                    <a:cubicBezTo>
                      <a:pt x="300" y="694"/>
                      <a:pt x="302" y="696"/>
                      <a:pt x="303" y="696"/>
                    </a:cubicBezTo>
                    <a:cubicBezTo>
                      <a:pt x="311" y="700"/>
                      <a:pt x="315" y="706"/>
                      <a:pt x="317" y="713"/>
                    </a:cubicBezTo>
                    <a:cubicBezTo>
                      <a:pt x="318" y="718"/>
                      <a:pt x="319" y="723"/>
                      <a:pt x="319" y="728"/>
                    </a:cubicBezTo>
                    <a:cubicBezTo>
                      <a:pt x="319" y="737"/>
                      <a:pt x="317" y="746"/>
                      <a:pt x="314" y="754"/>
                    </a:cubicBezTo>
                    <a:cubicBezTo>
                      <a:pt x="312" y="761"/>
                      <a:pt x="309" y="767"/>
                      <a:pt x="306" y="772"/>
                    </a:cubicBezTo>
                    <a:cubicBezTo>
                      <a:pt x="300" y="780"/>
                      <a:pt x="295" y="787"/>
                      <a:pt x="290" y="795"/>
                    </a:cubicBezTo>
                    <a:cubicBezTo>
                      <a:pt x="283" y="804"/>
                      <a:pt x="276" y="814"/>
                      <a:pt x="270" y="823"/>
                    </a:cubicBezTo>
                    <a:cubicBezTo>
                      <a:pt x="267" y="827"/>
                      <a:pt x="265" y="831"/>
                      <a:pt x="263" y="834"/>
                    </a:cubicBezTo>
                    <a:cubicBezTo>
                      <a:pt x="258" y="843"/>
                      <a:pt x="256" y="851"/>
                      <a:pt x="254" y="860"/>
                    </a:cubicBezTo>
                    <a:cubicBezTo>
                      <a:pt x="254" y="864"/>
                      <a:pt x="254" y="867"/>
                      <a:pt x="254" y="870"/>
                    </a:cubicBezTo>
                    <a:cubicBezTo>
                      <a:pt x="254" y="871"/>
                      <a:pt x="254" y="872"/>
                      <a:pt x="253" y="872"/>
                    </a:cubicBezTo>
                    <a:cubicBezTo>
                      <a:pt x="253" y="875"/>
                      <a:pt x="253" y="877"/>
                      <a:pt x="253" y="879"/>
                    </a:cubicBezTo>
                    <a:cubicBezTo>
                      <a:pt x="253" y="880"/>
                      <a:pt x="253" y="880"/>
                      <a:pt x="253" y="881"/>
                    </a:cubicBezTo>
                    <a:cubicBezTo>
                      <a:pt x="253" y="880"/>
                      <a:pt x="253" y="880"/>
                      <a:pt x="253" y="879"/>
                    </a:cubicBezTo>
                    <a:cubicBezTo>
                      <a:pt x="253" y="880"/>
                      <a:pt x="253" y="882"/>
                      <a:pt x="253" y="883"/>
                    </a:cubicBezTo>
                    <a:cubicBezTo>
                      <a:pt x="253" y="882"/>
                      <a:pt x="253" y="882"/>
                      <a:pt x="253" y="881"/>
                    </a:cubicBezTo>
                    <a:cubicBezTo>
                      <a:pt x="253" y="882"/>
                      <a:pt x="253" y="882"/>
                      <a:pt x="253" y="883"/>
                    </a:cubicBezTo>
                    <a:cubicBezTo>
                      <a:pt x="253" y="884"/>
                      <a:pt x="253" y="884"/>
                      <a:pt x="253" y="885"/>
                    </a:cubicBezTo>
                    <a:cubicBezTo>
                      <a:pt x="253" y="887"/>
                      <a:pt x="253" y="890"/>
                      <a:pt x="254" y="892"/>
                    </a:cubicBezTo>
                    <a:cubicBezTo>
                      <a:pt x="253" y="890"/>
                      <a:pt x="253" y="887"/>
                      <a:pt x="253" y="885"/>
                    </a:cubicBezTo>
                    <a:cubicBezTo>
                      <a:pt x="253" y="887"/>
                      <a:pt x="253" y="890"/>
                      <a:pt x="254" y="892"/>
                    </a:cubicBezTo>
                    <a:cubicBezTo>
                      <a:pt x="254" y="902"/>
                      <a:pt x="256" y="911"/>
                      <a:pt x="260" y="920"/>
                    </a:cubicBezTo>
                    <a:cubicBezTo>
                      <a:pt x="260" y="922"/>
                      <a:pt x="260" y="924"/>
                      <a:pt x="260" y="926"/>
                    </a:cubicBezTo>
                    <a:cubicBezTo>
                      <a:pt x="258" y="936"/>
                      <a:pt x="259" y="945"/>
                      <a:pt x="263" y="954"/>
                    </a:cubicBezTo>
                    <a:cubicBezTo>
                      <a:pt x="265" y="960"/>
                      <a:pt x="268" y="965"/>
                      <a:pt x="272" y="969"/>
                    </a:cubicBezTo>
                    <a:cubicBezTo>
                      <a:pt x="275" y="974"/>
                      <a:pt x="279" y="979"/>
                      <a:pt x="283" y="984"/>
                    </a:cubicBezTo>
                    <a:cubicBezTo>
                      <a:pt x="289" y="992"/>
                      <a:pt x="295" y="999"/>
                      <a:pt x="301" y="1007"/>
                    </a:cubicBezTo>
                    <a:cubicBezTo>
                      <a:pt x="314" y="1024"/>
                      <a:pt x="330" y="1038"/>
                      <a:pt x="347" y="1049"/>
                    </a:cubicBezTo>
                    <a:cubicBezTo>
                      <a:pt x="349" y="1050"/>
                      <a:pt x="350" y="1051"/>
                      <a:pt x="352" y="1052"/>
                    </a:cubicBezTo>
                    <a:cubicBezTo>
                      <a:pt x="351" y="1053"/>
                      <a:pt x="351" y="1054"/>
                      <a:pt x="351" y="1055"/>
                    </a:cubicBezTo>
                    <a:cubicBezTo>
                      <a:pt x="348" y="1063"/>
                      <a:pt x="346" y="1071"/>
                      <a:pt x="346" y="1080"/>
                    </a:cubicBezTo>
                    <a:cubicBezTo>
                      <a:pt x="346" y="1091"/>
                      <a:pt x="349" y="1103"/>
                      <a:pt x="355" y="1112"/>
                    </a:cubicBezTo>
                    <a:cubicBezTo>
                      <a:pt x="358" y="1117"/>
                      <a:pt x="360" y="1119"/>
                      <a:pt x="367" y="1124"/>
                    </a:cubicBezTo>
                    <a:cubicBezTo>
                      <a:pt x="367" y="1125"/>
                      <a:pt x="367" y="1127"/>
                      <a:pt x="366" y="1129"/>
                    </a:cubicBezTo>
                    <a:cubicBezTo>
                      <a:pt x="365" y="1143"/>
                      <a:pt x="363" y="1157"/>
                      <a:pt x="361" y="1170"/>
                    </a:cubicBezTo>
                    <a:cubicBezTo>
                      <a:pt x="360" y="1177"/>
                      <a:pt x="359" y="1185"/>
                      <a:pt x="358" y="1192"/>
                    </a:cubicBezTo>
                    <a:cubicBezTo>
                      <a:pt x="357" y="1195"/>
                      <a:pt x="357" y="1198"/>
                      <a:pt x="356" y="1200"/>
                    </a:cubicBezTo>
                    <a:cubicBezTo>
                      <a:pt x="353" y="1211"/>
                      <a:pt x="351" y="1221"/>
                      <a:pt x="350" y="1231"/>
                    </a:cubicBezTo>
                    <a:cubicBezTo>
                      <a:pt x="349" y="1238"/>
                      <a:pt x="349" y="1244"/>
                      <a:pt x="350" y="1251"/>
                    </a:cubicBezTo>
                    <a:cubicBezTo>
                      <a:pt x="351" y="1257"/>
                      <a:pt x="353" y="1262"/>
                      <a:pt x="357" y="1266"/>
                    </a:cubicBezTo>
                    <a:cubicBezTo>
                      <a:pt x="357" y="1270"/>
                      <a:pt x="357" y="1273"/>
                      <a:pt x="356" y="1277"/>
                    </a:cubicBezTo>
                    <a:cubicBezTo>
                      <a:pt x="355" y="1288"/>
                      <a:pt x="353" y="1298"/>
                      <a:pt x="352" y="1309"/>
                    </a:cubicBezTo>
                    <a:cubicBezTo>
                      <a:pt x="351" y="1314"/>
                      <a:pt x="350" y="1319"/>
                      <a:pt x="349" y="1324"/>
                    </a:cubicBezTo>
                    <a:cubicBezTo>
                      <a:pt x="348" y="1335"/>
                      <a:pt x="347" y="1346"/>
                      <a:pt x="347" y="1357"/>
                    </a:cubicBezTo>
                    <a:cubicBezTo>
                      <a:pt x="348" y="1363"/>
                      <a:pt x="348" y="1368"/>
                      <a:pt x="350" y="1374"/>
                    </a:cubicBezTo>
                    <a:cubicBezTo>
                      <a:pt x="351" y="1379"/>
                      <a:pt x="353" y="1383"/>
                      <a:pt x="356" y="1387"/>
                    </a:cubicBezTo>
                    <a:cubicBezTo>
                      <a:pt x="357" y="1388"/>
                      <a:pt x="357" y="1389"/>
                      <a:pt x="357" y="1391"/>
                    </a:cubicBezTo>
                    <a:cubicBezTo>
                      <a:pt x="359" y="1405"/>
                      <a:pt x="361" y="1419"/>
                      <a:pt x="363" y="1434"/>
                    </a:cubicBezTo>
                    <a:cubicBezTo>
                      <a:pt x="364" y="1442"/>
                      <a:pt x="366" y="1452"/>
                      <a:pt x="367" y="1461"/>
                    </a:cubicBezTo>
                    <a:cubicBezTo>
                      <a:pt x="367" y="1462"/>
                      <a:pt x="368" y="1464"/>
                      <a:pt x="368" y="1465"/>
                    </a:cubicBezTo>
                    <a:cubicBezTo>
                      <a:pt x="376" y="1479"/>
                      <a:pt x="381" y="1497"/>
                      <a:pt x="389" y="1511"/>
                    </a:cubicBezTo>
                    <a:cubicBezTo>
                      <a:pt x="391" y="1514"/>
                      <a:pt x="393" y="1518"/>
                      <a:pt x="396" y="1521"/>
                    </a:cubicBezTo>
                    <a:cubicBezTo>
                      <a:pt x="402" y="1528"/>
                      <a:pt x="410" y="1536"/>
                      <a:pt x="419" y="1543"/>
                    </a:cubicBezTo>
                    <a:cubicBezTo>
                      <a:pt x="200" y="1393"/>
                      <a:pt x="56" y="1142"/>
                      <a:pt x="56" y="857"/>
                    </a:cubicBezTo>
                    <a:close/>
                    <a:moveTo>
                      <a:pt x="167" y="508"/>
                    </a:moveTo>
                    <a:cubicBezTo>
                      <a:pt x="167" y="508"/>
                      <a:pt x="167" y="507"/>
                      <a:pt x="167" y="507"/>
                    </a:cubicBezTo>
                    <a:cubicBezTo>
                      <a:pt x="167" y="507"/>
                      <a:pt x="167" y="508"/>
                      <a:pt x="167" y="508"/>
                    </a:cubicBezTo>
                    <a:close/>
                    <a:moveTo>
                      <a:pt x="166" y="503"/>
                    </a:moveTo>
                    <a:cubicBezTo>
                      <a:pt x="166" y="503"/>
                      <a:pt x="166" y="503"/>
                      <a:pt x="166" y="503"/>
                    </a:cubicBezTo>
                    <a:cubicBezTo>
                      <a:pt x="166" y="503"/>
                      <a:pt x="166" y="503"/>
                      <a:pt x="166" y="503"/>
                    </a:cubicBezTo>
                    <a:close/>
                    <a:moveTo>
                      <a:pt x="165" y="499"/>
                    </a:moveTo>
                    <a:cubicBezTo>
                      <a:pt x="165" y="498"/>
                      <a:pt x="165" y="498"/>
                      <a:pt x="165" y="498"/>
                    </a:cubicBezTo>
                    <a:cubicBezTo>
                      <a:pt x="165" y="498"/>
                      <a:pt x="165" y="498"/>
                      <a:pt x="165" y="499"/>
                    </a:cubicBezTo>
                    <a:close/>
                    <a:moveTo>
                      <a:pt x="282" y="572"/>
                    </a:moveTo>
                    <a:cubicBezTo>
                      <a:pt x="282" y="572"/>
                      <a:pt x="282" y="572"/>
                      <a:pt x="282" y="573"/>
                    </a:cubicBezTo>
                    <a:cubicBezTo>
                      <a:pt x="282" y="572"/>
                      <a:pt x="282" y="572"/>
                      <a:pt x="282" y="572"/>
                    </a:cubicBezTo>
                    <a:close/>
                    <a:moveTo>
                      <a:pt x="254" y="870"/>
                    </a:moveTo>
                    <a:cubicBezTo>
                      <a:pt x="254" y="871"/>
                      <a:pt x="254" y="872"/>
                      <a:pt x="253" y="872"/>
                    </a:cubicBezTo>
                    <a:cubicBezTo>
                      <a:pt x="254" y="872"/>
                      <a:pt x="254" y="871"/>
                      <a:pt x="254" y="870"/>
                    </a:cubicBezTo>
                    <a:close/>
                    <a:moveTo>
                      <a:pt x="863" y="1679"/>
                    </a:moveTo>
                    <a:cubicBezTo>
                      <a:pt x="765" y="1679"/>
                      <a:pt x="669" y="1662"/>
                      <a:pt x="579" y="1628"/>
                    </a:cubicBezTo>
                    <a:cubicBezTo>
                      <a:pt x="542" y="1614"/>
                      <a:pt x="506" y="1596"/>
                      <a:pt x="472" y="1576"/>
                    </a:cubicBezTo>
                    <a:cubicBezTo>
                      <a:pt x="472" y="1576"/>
                      <a:pt x="472" y="1576"/>
                      <a:pt x="472" y="1576"/>
                    </a:cubicBezTo>
                    <a:cubicBezTo>
                      <a:pt x="471" y="1572"/>
                      <a:pt x="470" y="1568"/>
                      <a:pt x="470" y="1564"/>
                    </a:cubicBezTo>
                    <a:cubicBezTo>
                      <a:pt x="464" y="1534"/>
                      <a:pt x="456" y="1491"/>
                      <a:pt x="451" y="1468"/>
                    </a:cubicBezTo>
                    <a:cubicBezTo>
                      <a:pt x="451" y="1465"/>
                      <a:pt x="451" y="1461"/>
                      <a:pt x="451" y="1459"/>
                    </a:cubicBezTo>
                    <a:cubicBezTo>
                      <a:pt x="451" y="1458"/>
                      <a:pt x="451" y="1454"/>
                      <a:pt x="452" y="1452"/>
                    </a:cubicBezTo>
                    <a:cubicBezTo>
                      <a:pt x="456" y="1443"/>
                      <a:pt x="459" y="1436"/>
                      <a:pt x="463" y="1427"/>
                    </a:cubicBezTo>
                    <a:cubicBezTo>
                      <a:pt x="467" y="1419"/>
                      <a:pt x="471" y="1411"/>
                      <a:pt x="474" y="1402"/>
                    </a:cubicBezTo>
                    <a:cubicBezTo>
                      <a:pt x="476" y="1400"/>
                      <a:pt x="477" y="1397"/>
                      <a:pt x="480" y="1395"/>
                    </a:cubicBezTo>
                    <a:cubicBezTo>
                      <a:pt x="489" y="1386"/>
                      <a:pt x="499" y="1377"/>
                      <a:pt x="508" y="1368"/>
                    </a:cubicBezTo>
                    <a:cubicBezTo>
                      <a:pt x="509" y="1366"/>
                      <a:pt x="511" y="1365"/>
                      <a:pt x="513" y="1364"/>
                    </a:cubicBezTo>
                    <a:cubicBezTo>
                      <a:pt x="531" y="1351"/>
                      <a:pt x="550" y="1339"/>
                      <a:pt x="568" y="1327"/>
                    </a:cubicBezTo>
                    <a:cubicBezTo>
                      <a:pt x="571" y="1325"/>
                      <a:pt x="573" y="1322"/>
                      <a:pt x="575" y="1320"/>
                    </a:cubicBezTo>
                    <a:cubicBezTo>
                      <a:pt x="583" y="1307"/>
                      <a:pt x="592" y="1295"/>
                      <a:pt x="600" y="1282"/>
                    </a:cubicBezTo>
                    <a:cubicBezTo>
                      <a:pt x="603" y="1277"/>
                      <a:pt x="606" y="1271"/>
                      <a:pt x="610" y="1265"/>
                    </a:cubicBezTo>
                    <a:cubicBezTo>
                      <a:pt x="611" y="1264"/>
                      <a:pt x="611" y="1263"/>
                      <a:pt x="612" y="1262"/>
                    </a:cubicBezTo>
                    <a:cubicBezTo>
                      <a:pt x="623" y="1248"/>
                      <a:pt x="634" y="1234"/>
                      <a:pt x="645" y="1220"/>
                    </a:cubicBezTo>
                    <a:cubicBezTo>
                      <a:pt x="647" y="1218"/>
                      <a:pt x="648" y="1217"/>
                      <a:pt x="651" y="1216"/>
                    </a:cubicBezTo>
                    <a:cubicBezTo>
                      <a:pt x="669" y="1212"/>
                      <a:pt x="687" y="1207"/>
                      <a:pt x="703" y="1199"/>
                    </a:cubicBezTo>
                    <a:cubicBezTo>
                      <a:pt x="707" y="1197"/>
                      <a:pt x="711" y="1194"/>
                      <a:pt x="714" y="1192"/>
                    </a:cubicBezTo>
                    <a:cubicBezTo>
                      <a:pt x="716" y="1191"/>
                      <a:pt x="717" y="1190"/>
                      <a:pt x="718" y="1188"/>
                    </a:cubicBezTo>
                    <a:cubicBezTo>
                      <a:pt x="730" y="1172"/>
                      <a:pt x="742" y="1156"/>
                      <a:pt x="754" y="1140"/>
                    </a:cubicBezTo>
                    <a:cubicBezTo>
                      <a:pt x="755" y="1138"/>
                      <a:pt x="756" y="1136"/>
                      <a:pt x="757" y="1134"/>
                    </a:cubicBezTo>
                    <a:cubicBezTo>
                      <a:pt x="765" y="1112"/>
                      <a:pt x="773" y="1090"/>
                      <a:pt x="781" y="1068"/>
                    </a:cubicBezTo>
                    <a:cubicBezTo>
                      <a:pt x="782" y="1066"/>
                      <a:pt x="783" y="1064"/>
                      <a:pt x="785" y="1063"/>
                    </a:cubicBezTo>
                    <a:cubicBezTo>
                      <a:pt x="809" y="1047"/>
                      <a:pt x="823" y="1026"/>
                      <a:pt x="827" y="998"/>
                    </a:cubicBezTo>
                    <a:cubicBezTo>
                      <a:pt x="828" y="992"/>
                      <a:pt x="828" y="986"/>
                      <a:pt x="828" y="980"/>
                    </a:cubicBezTo>
                    <a:cubicBezTo>
                      <a:pt x="827" y="973"/>
                      <a:pt x="823" y="967"/>
                      <a:pt x="821" y="964"/>
                    </a:cubicBezTo>
                    <a:cubicBezTo>
                      <a:pt x="810" y="951"/>
                      <a:pt x="800" y="945"/>
                      <a:pt x="785" y="936"/>
                    </a:cubicBezTo>
                    <a:cubicBezTo>
                      <a:pt x="766" y="925"/>
                      <a:pt x="746" y="917"/>
                      <a:pt x="725" y="912"/>
                    </a:cubicBezTo>
                    <a:cubicBezTo>
                      <a:pt x="720" y="911"/>
                      <a:pt x="712" y="909"/>
                      <a:pt x="711" y="908"/>
                    </a:cubicBezTo>
                    <a:cubicBezTo>
                      <a:pt x="709" y="907"/>
                      <a:pt x="708" y="906"/>
                      <a:pt x="707" y="904"/>
                    </a:cubicBezTo>
                    <a:cubicBezTo>
                      <a:pt x="703" y="895"/>
                      <a:pt x="698" y="886"/>
                      <a:pt x="692" y="877"/>
                    </a:cubicBezTo>
                    <a:cubicBezTo>
                      <a:pt x="687" y="869"/>
                      <a:pt x="681" y="862"/>
                      <a:pt x="674" y="856"/>
                    </a:cubicBezTo>
                    <a:cubicBezTo>
                      <a:pt x="673" y="854"/>
                      <a:pt x="673" y="853"/>
                      <a:pt x="672" y="851"/>
                    </a:cubicBezTo>
                    <a:cubicBezTo>
                      <a:pt x="671" y="846"/>
                      <a:pt x="669" y="840"/>
                      <a:pt x="667" y="834"/>
                    </a:cubicBezTo>
                    <a:cubicBezTo>
                      <a:pt x="660" y="816"/>
                      <a:pt x="649" y="800"/>
                      <a:pt x="635" y="786"/>
                    </a:cubicBezTo>
                    <a:cubicBezTo>
                      <a:pt x="613" y="763"/>
                      <a:pt x="586" y="747"/>
                      <a:pt x="555" y="737"/>
                    </a:cubicBezTo>
                    <a:cubicBezTo>
                      <a:pt x="552" y="736"/>
                      <a:pt x="551" y="734"/>
                      <a:pt x="549" y="732"/>
                    </a:cubicBezTo>
                    <a:cubicBezTo>
                      <a:pt x="537" y="716"/>
                      <a:pt x="522" y="705"/>
                      <a:pt x="504" y="698"/>
                    </a:cubicBezTo>
                    <a:cubicBezTo>
                      <a:pt x="498" y="695"/>
                      <a:pt x="491" y="693"/>
                      <a:pt x="485" y="692"/>
                    </a:cubicBezTo>
                    <a:cubicBezTo>
                      <a:pt x="483" y="692"/>
                      <a:pt x="481" y="691"/>
                      <a:pt x="480" y="690"/>
                    </a:cubicBezTo>
                    <a:cubicBezTo>
                      <a:pt x="468" y="684"/>
                      <a:pt x="456" y="678"/>
                      <a:pt x="444" y="672"/>
                    </a:cubicBezTo>
                    <a:cubicBezTo>
                      <a:pt x="442" y="672"/>
                      <a:pt x="440" y="670"/>
                      <a:pt x="439" y="669"/>
                    </a:cubicBezTo>
                    <a:cubicBezTo>
                      <a:pt x="436" y="665"/>
                      <a:pt x="432" y="663"/>
                      <a:pt x="428" y="660"/>
                    </a:cubicBezTo>
                    <a:cubicBezTo>
                      <a:pt x="423" y="657"/>
                      <a:pt x="419" y="656"/>
                      <a:pt x="414" y="656"/>
                    </a:cubicBezTo>
                    <a:cubicBezTo>
                      <a:pt x="408" y="657"/>
                      <a:pt x="403" y="659"/>
                      <a:pt x="398" y="663"/>
                    </a:cubicBezTo>
                    <a:cubicBezTo>
                      <a:pt x="397" y="664"/>
                      <a:pt x="397" y="666"/>
                      <a:pt x="396" y="667"/>
                    </a:cubicBezTo>
                    <a:cubicBezTo>
                      <a:pt x="393" y="672"/>
                      <a:pt x="390" y="677"/>
                      <a:pt x="386" y="681"/>
                    </a:cubicBezTo>
                    <a:cubicBezTo>
                      <a:pt x="379" y="688"/>
                      <a:pt x="372" y="692"/>
                      <a:pt x="363" y="693"/>
                    </a:cubicBezTo>
                    <a:cubicBezTo>
                      <a:pt x="357" y="694"/>
                      <a:pt x="350" y="693"/>
                      <a:pt x="345" y="692"/>
                    </a:cubicBezTo>
                    <a:cubicBezTo>
                      <a:pt x="337" y="689"/>
                      <a:pt x="330" y="686"/>
                      <a:pt x="323" y="681"/>
                    </a:cubicBezTo>
                    <a:cubicBezTo>
                      <a:pt x="322" y="680"/>
                      <a:pt x="320" y="679"/>
                      <a:pt x="318" y="677"/>
                    </a:cubicBezTo>
                    <a:cubicBezTo>
                      <a:pt x="306" y="670"/>
                      <a:pt x="298" y="660"/>
                      <a:pt x="296" y="646"/>
                    </a:cubicBezTo>
                    <a:cubicBezTo>
                      <a:pt x="295" y="643"/>
                      <a:pt x="295" y="640"/>
                      <a:pt x="295" y="637"/>
                    </a:cubicBezTo>
                    <a:cubicBezTo>
                      <a:pt x="294" y="623"/>
                      <a:pt x="295" y="610"/>
                      <a:pt x="297" y="597"/>
                    </a:cubicBezTo>
                    <a:cubicBezTo>
                      <a:pt x="297" y="593"/>
                      <a:pt x="297" y="592"/>
                      <a:pt x="297" y="590"/>
                    </a:cubicBezTo>
                    <a:cubicBezTo>
                      <a:pt x="297" y="588"/>
                      <a:pt x="297" y="585"/>
                      <a:pt x="294" y="584"/>
                    </a:cubicBezTo>
                    <a:cubicBezTo>
                      <a:pt x="292" y="583"/>
                      <a:pt x="289" y="581"/>
                      <a:pt x="287" y="579"/>
                    </a:cubicBezTo>
                    <a:cubicBezTo>
                      <a:pt x="285" y="578"/>
                      <a:pt x="284" y="576"/>
                      <a:pt x="283" y="575"/>
                    </a:cubicBezTo>
                    <a:cubicBezTo>
                      <a:pt x="282" y="574"/>
                      <a:pt x="282" y="574"/>
                      <a:pt x="282" y="573"/>
                    </a:cubicBezTo>
                    <a:cubicBezTo>
                      <a:pt x="282" y="574"/>
                      <a:pt x="282" y="574"/>
                      <a:pt x="283" y="575"/>
                    </a:cubicBezTo>
                    <a:cubicBezTo>
                      <a:pt x="282" y="574"/>
                      <a:pt x="282" y="574"/>
                      <a:pt x="282" y="573"/>
                    </a:cubicBezTo>
                    <a:cubicBezTo>
                      <a:pt x="282" y="573"/>
                      <a:pt x="282" y="573"/>
                      <a:pt x="282" y="573"/>
                    </a:cubicBezTo>
                    <a:cubicBezTo>
                      <a:pt x="282" y="572"/>
                      <a:pt x="282" y="572"/>
                      <a:pt x="282" y="572"/>
                    </a:cubicBezTo>
                    <a:cubicBezTo>
                      <a:pt x="282" y="572"/>
                      <a:pt x="282" y="572"/>
                      <a:pt x="282" y="572"/>
                    </a:cubicBezTo>
                    <a:cubicBezTo>
                      <a:pt x="282" y="571"/>
                      <a:pt x="282" y="571"/>
                      <a:pt x="282" y="570"/>
                    </a:cubicBezTo>
                    <a:cubicBezTo>
                      <a:pt x="282" y="570"/>
                      <a:pt x="282" y="570"/>
                      <a:pt x="282" y="570"/>
                    </a:cubicBezTo>
                    <a:cubicBezTo>
                      <a:pt x="283" y="569"/>
                      <a:pt x="284" y="567"/>
                      <a:pt x="284" y="566"/>
                    </a:cubicBezTo>
                    <a:cubicBezTo>
                      <a:pt x="285" y="565"/>
                      <a:pt x="285" y="565"/>
                      <a:pt x="286" y="564"/>
                    </a:cubicBezTo>
                    <a:cubicBezTo>
                      <a:pt x="287" y="560"/>
                      <a:pt x="286" y="556"/>
                      <a:pt x="289" y="554"/>
                    </a:cubicBezTo>
                    <a:cubicBezTo>
                      <a:pt x="292" y="552"/>
                      <a:pt x="296" y="549"/>
                      <a:pt x="300" y="547"/>
                    </a:cubicBezTo>
                    <a:cubicBezTo>
                      <a:pt x="303" y="544"/>
                      <a:pt x="307" y="541"/>
                      <a:pt x="310" y="537"/>
                    </a:cubicBezTo>
                    <a:cubicBezTo>
                      <a:pt x="312" y="535"/>
                      <a:pt x="313" y="533"/>
                      <a:pt x="314" y="530"/>
                    </a:cubicBezTo>
                    <a:cubicBezTo>
                      <a:pt x="316" y="525"/>
                      <a:pt x="315" y="520"/>
                      <a:pt x="312" y="516"/>
                    </a:cubicBezTo>
                    <a:cubicBezTo>
                      <a:pt x="309" y="512"/>
                      <a:pt x="308" y="509"/>
                      <a:pt x="303" y="507"/>
                    </a:cubicBezTo>
                    <a:cubicBezTo>
                      <a:pt x="303" y="507"/>
                      <a:pt x="302" y="507"/>
                      <a:pt x="301" y="507"/>
                    </a:cubicBezTo>
                    <a:cubicBezTo>
                      <a:pt x="301" y="507"/>
                      <a:pt x="301" y="507"/>
                      <a:pt x="301" y="507"/>
                    </a:cubicBezTo>
                    <a:cubicBezTo>
                      <a:pt x="301" y="507"/>
                      <a:pt x="301" y="507"/>
                      <a:pt x="301" y="507"/>
                    </a:cubicBezTo>
                    <a:cubicBezTo>
                      <a:pt x="301" y="507"/>
                      <a:pt x="301" y="507"/>
                      <a:pt x="300" y="507"/>
                    </a:cubicBezTo>
                    <a:cubicBezTo>
                      <a:pt x="300" y="507"/>
                      <a:pt x="300" y="507"/>
                      <a:pt x="300" y="507"/>
                    </a:cubicBezTo>
                    <a:cubicBezTo>
                      <a:pt x="300" y="507"/>
                      <a:pt x="299" y="507"/>
                      <a:pt x="299" y="507"/>
                    </a:cubicBezTo>
                    <a:cubicBezTo>
                      <a:pt x="299" y="507"/>
                      <a:pt x="299" y="507"/>
                      <a:pt x="299" y="507"/>
                    </a:cubicBezTo>
                    <a:cubicBezTo>
                      <a:pt x="298" y="507"/>
                      <a:pt x="298" y="507"/>
                      <a:pt x="298" y="507"/>
                    </a:cubicBezTo>
                    <a:cubicBezTo>
                      <a:pt x="298" y="507"/>
                      <a:pt x="297" y="507"/>
                      <a:pt x="297" y="508"/>
                    </a:cubicBezTo>
                    <a:cubicBezTo>
                      <a:pt x="297" y="508"/>
                      <a:pt x="297" y="508"/>
                      <a:pt x="297" y="508"/>
                    </a:cubicBezTo>
                    <a:cubicBezTo>
                      <a:pt x="292" y="509"/>
                      <a:pt x="287" y="510"/>
                      <a:pt x="282" y="511"/>
                    </a:cubicBezTo>
                    <a:cubicBezTo>
                      <a:pt x="275" y="512"/>
                      <a:pt x="269" y="512"/>
                      <a:pt x="262" y="511"/>
                    </a:cubicBezTo>
                    <a:cubicBezTo>
                      <a:pt x="253" y="509"/>
                      <a:pt x="248" y="503"/>
                      <a:pt x="244" y="495"/>
                    </a:cubicBezTo>
                    <a:cubicBezTo>
                      <a:pt x="244" y="494"/>
                      <a:pt x="243" y="493"/>
                      <a:pt x="243" y="491"/>
                    </a:cubicBezTo>
                    <a:cubicBezTo>
                      <a:pt x="243" y="491"/>
                      <a:pt x="243" y="490"/>
                      <a:pt x="243" y="490"/>
                    </a:cubicBezTo>
                    <a:cubicBezTo>
                      <a:pt x="242" y="489"/>
                      <a:pt x="242" y="488"/>
                      <a:pt x="242" y="487"/>
                    </a:cubicBezTo>
                    <a:cubicBezTo>
                      <a:pt x="242" y="486"/>
                      <a:pt x="242" y="486"/>
                      <a:pt x="242" y="485"/>
                    </a:cubicBezTo>
                    <a:cubicBezTo>
                      <a:pt x="242" y="485"/>
                      <a:pt x="242" y="484"/>
                      <a:pt x="242" y="483"/>
                    </a:cubicBezTo>
                    <a:cubicBezTo>
                      <a:pt x="242" y="482"/>
                      <a:pt x="242" y="482"/>
                      <a:pt x="242" y="481"/>
                    </a:cubicBezTo>
                    <a:cubicBezTo>
                      <a:pt x="242" y="480"/>
                      <a:pt x="242" y="478"/>
                      <a:pt x="242" y="477"/>
                    </a:cubicBezTo>
                    <a:cubicBezTo>
                      <a:pt x="242" y="465"/>
                      <a:pt x="245" y="453"/>
                      <a:pt x="249" y="441"/>
                    </a:cubicBezTo>
                    <a:cubicBezTo>
                      <a:pt x="249" y="440"/>
                      <a:pt x="249" y="439"/>
                      <a:pt x="250" y="438"/>
                    </a:cubicBezTo>
                    <a:cubicBezTo>
                      <a:pt x="270" y="410"/>
                      <a:pt x="295" y="390"/>
                      <a:pt x="328" y="380"/>
                    </a:cubicBezTo>
                    <a:cubicBezTo>
                      <a:pt x="336" y="378"/>
                      <a:pt x="344" y="377"/>
                      <a:pt x="352" y="376"/>
                    </a:cubicBezTo>
                    <a:cubicBezTo>
                      <a:pt x="356" y="375"/>
                      <a:pt x="359" y="376"/>
                      <a:pt x="362" y="376"/>
                    </a:cubicBezTo>
                    <a:cubicBezTo>
                      <a:pt x="372" y="377"/>
                      <a:pt x="380" y="379"/>
                      <a:pt x="389" y="382"/>
                    </a:cubicBezTo>
                    <a:cubicBezTo>
                      <a:pt x="394" y="384"/>
                      <a:pt x="398" y="386"/>
                      <a:pt x="403" y="390"/>
                    </a:cubicBezTo>
                    <a:cubicBezTo>
                      <a:pt x="412" y="397"/>
                      <a:pt x="417" y="405"/>
                      <a:pt x="417" y="416"/>
                    </a:cubicBezTo>
                    <a:cubicBezTo>
                      <a:pt x="418" y="423"/>
                      <a:pt x="420" y="430"/>
                      <a:pt x="423" y="437"/>
                    </a:cubicBezTo>
                    <a:cubicBezTo>
                      <a:pt x="424" y="441"/>
                      <a:pt x="426" y="445"/>
                      <a:pt x="428" y="449"/>
                    </a:cubicBezTo>
                    <a:cubicBezTo>
                      <a:pt x="429" y="452"/>
                      <a:pt x="430" y="454"/>
                      <a:pt x="432" y="456"/>
                    </a:cubicBezTo>
                    <a:cubicBezTo>
                      <a:pt x="433" y="458"/>
                      <a:pt x="435" y="459"/>
                      <a:pt x="437" y="460"/>
                    </a:cubicBezTo>
                    <a:cubicBezTo>
                      <a:pt x="440" y="462"/>
                      <a:pt x="443" y="462"/>
                      <a:pt x="446" y="460"/>
                    </a:cubicBezTo>
                    <a:cubicBezTo>
                      <a:pt x="448" y="460"/>
                      <a:pt x="449" y="458"/>
                      <a:pt x="450" y="456"/>
                    </a:cubicBezTo>
                    <a:cubicBezTo>
                      <a:pt x="450" y="452"/>
                      <a:pt x="451" y="449"/>
                      <a:pt x="451" y="444"/>
                    </a:cubicBezTo>
                    <a:cubicBezTo>
                      <a:pt x="454" y="429"/>
                      <a:pt x="457" y="413"/>
                      <a:pt x="459" y="398"/>
                    </a:cubicBezTo>
                    <a:cubicBezTo>
                      <a:pt x="460" y="389"/>
                      <a:pt x="461" y="382"/>
                      <a:pt x="463" y="374"/>
                    </a:cubicBezTo>
                    <a:cubicBezTo>
                      <a:pt x="463" y="373"/>
                      <a:pt x="463" y="372"/>
                      <a:pt x="463" y="371"/>
                    </a:cubicBezTo>
                    <a:cubicBezTo>
                      <a:pt x="479" y="348"/>
                      <a:pt x="534" y="344"/>
                      <a:pt x="557" y="320"/>
                    </a:cubicBezTo>
                    <a:cubicBezTo>
                      <a:pt x="557" y="320"/>
                      <a:pt x="558" y="320"/>
                      <a:pt x="559" y="321"/>
                    </a:cubicBezTo>
                    <a:cubicBezTo>
                      <a:pt x="561" y="323"/>
                      <a:pt x="564" y="324"/>
                      <a:pt x="567" y="324"/>
                    </a:cubicBezTo>
                    <a:cubicBezTo>
                      <a:pt x="571" y="325"/>
                      <a:pt x="575" y="324"/>
                      <a:pt x="580" y="323"/>
                    </a:cubicBezTo>
                    <a:cubicBezTo>
                      <a:pt x="586" y="321"/>
                      <a:pt x="591" y="319"/>
                      <a:pt x="597" y="316"/>
                    </a:cubicBezTo>
                    <a:cubicBezTo>
                      <a:pt x="602" y="314"/>
                      <a:pt x="606" y="312"/>
                      <a:pt x="610" y="309"/>
                    </a:cubicBezTo>
                    <a:cubicBezTo>
                      <a:pt x="612" y="308"/>
                      <a:pt x="614" y="307"/>
                      <a:pt x="617" y="306"/>
                    </a:cubicBezTo>
                    <a:cubicBezTo>
                      <a:pt x="630" y="303"/>
                      <a:pt x="643" y="299"/>
                      <a:pt x="656" y="295"/>
                    </a:cubicBezTo>
                    <a:cubicBezTo>
                      <a:pt x="657" y="295"/>
                      <a:pt x="658" y="295"/>
                      <a:pt x="658" y="294"/>
                    </a:cubicBezTo>
                    <a:cubicBezTo>
                      <a:pt x="658" y="295"/>
                      <a:pt x="657" y="295"/>
                      <a:pt x="656" y="295"/>
                    </a:cubicBezTo>
                    <a:cubicBezTo>
                      <a:pt x="657" y="295"/>
                      <a:pt x="658" y="295"/>
                      <a:pt x="658" y="294"/>
                    </a:cubicBezTo>
                    <a:cubicBezTo>
                      <a:pt x="658" y="294"/>
                      <a:pt x="659" y="294"/>
                      <a:pt x="659" y="294"/>
                    </a:cubicBezTo>
                    <a:cubicBezTo>
                      <a:pt x="659" y="294"/>
                      <a:pt x="660" y="294"/>
                      <a:pt x="660" y="294"/>
                    </a:cubicBezTo>
                    <a:cubicBezTo>
                      <a:pt x="661" y="294"/>
                      <a:pt x="663" y="294"/>
                      <a:pt x="664" y="295"/>
                    </a:cubicBezTo>
                    <a:cubicBezTo>
                      <a:pt x="675" y="296"/>
                      <a:pt x="686" y="296"/>
                      <a:pt x="697" y="295"/>
                    </a:cubicBezTo>
                    <a:cubicBezTo>
                      <a:pt x="705" y="294"/>
                      <a:pt x="712" y="292"/>
                      <a:pt x="720" y="290"/>
                    </a:cubicBezTo>
                    <a:cubicBezTo>
                      <a:pt x="721" y="290"/>
                      <a:pt x="722" y="289"/>
                      <a:pt x="723" y="289"/>
                    </a:cubicBezTo>
                    <a:cubicBezTo>
                      <a:pt x="725" y="289"/>
                      <a:pt x="726" y="288"/>
                      <a:pt x="727" y="286"/>
                    </a:cubicBezTo>
                    <a:cubicBezTo>
                      <a:pt x="728" y="283"/>
                      <a:pt x="731" y="280"/>
                      <a:pt x="733" y="277"/>
                    </a:cubicBezTo>
                    <a:cubicBezTo>
                      <a:pt x="734" y="274"/>
                      <a:pt x="737" y="272"/>
                      <a:pt x="739" y="270"/>
                    </a:cubicBezTo>
                    <a:cubicBezTo>
                      <a:pt x="741" y="269"/>
                      <a:pt x="743" y="267"/>
                      <a:pt x="745" y="266"/>
                    </a:cubicBezTo>
                    <a:cubicBezTo>
                      <a:pt x="748" y="265"/>
                      <a:pt x="753" y="265"/>
                      <a:pt x="757" y="266"/>
                    </a:cubicBezTo>
                    <a:cubicBezTo>
                      <a:pt x="760" y="267"/>
                      <a:pt x="763" y="269"/>
                      <a:pt x="765" y="272"/>
                    </a:cubicBezTo>
                    <a:cubicBezTo>
                      <a:pt x="768" y="274"/>
                      <a:pt x="770" y="275"/>
                      <a:pt x="772" y="276"/>
                    </a:cubicBezTo>
                    <a:cubicBezTo>
                      <a:pt x="776" y="278"/>
                      <a:pt x="780" y="279"/>
                      <a:pt x="783" y="280"/>
                    </a:cubicBezTo>
                    <a:cubicBezTo>
                      <a:pt x="784" y="280"/>
                      <a:pt x="785" y="280"/>
                      <a:pt x="786" y="281"/>
                    </a:cubicBezTo>
                    <a:cubicBezTo>
                      <a:pt x="785" y="280"/>
                      <a:pt x="784" y="280"/>
                      <a:pt x="783" y="280"/>
                    </a:cubicBezTo>
                    <a:cubicBezTo>
                      <a:pt x="784" y="280"/>
                      <a:pt x="785" y="280"/>
                      <a:pt x="786" y="281"/>
                    </a:cubicBezTo>
                    <a:cubicBezTo>
                      <a:pt x="787" y="281"/>
                      <a:pt x="787" y="281"/>
                      <a:pt x="787" y="281"/>
                    </a:cubicBezTo>
                    <a:cubicBezTo>
                      <a:pt x="788" y="281"/>
                      <a:pt x="788" y="281"/>
                      <a:pt x="789" y="281"/>
                    </a:cubicBezTo>
                    <a:cubicBezTo>
                      <a:pt x="788" y="281"/>
                      <a:pt x="788" y="281"/>
                      <a:pt x="787" y="281"/>
                    </a:cubicBezTo>
                    <a:cubicBezTo>
                      <a:pt x="788" y="281"/>
                      <a:pt x="788" y="281"/>
                      <a:pt x="789" y="281"/>
                    </a:cubicBezTo>
                    <a:cubicBezTo>
                      <a:pt x="789" y="281"/>
                      <a:pt x="789" y="281"/>
                      <a:pt x="789" y="281"/>
                    </a:cubicBezTo>
                    <a:cubicBezTo>
                      <a:pt x="789" y="281"/>
                      <a:pt x="789" y="281"/>
                      <a:pt x="789" y="281"/>
                    </a:cubicBezTo>
                    <a:cubicBezTo>
                      <a:pt x="790" y="281"/>
                      <a:pt x="792" y="280"/>
                      <a:pt x="793" y="280"/>
                    </a:cubicBezTo>
                    <a:cubicBezTo>
                      <a:pt x="793" y="280"/>
                      <a:pt x="794" y="280"/>
                      <a:pt x="794" y="280"/>
                    </a:cubicBezTo>
                    <a:cubicBezTo>
                      <a:pt x="795" y="280"/>
                      <a:pt x="796" y="279"/>
                      <a:pt x="797" y="279"/>
                    </a:cubicBezTo>
                    <a:cubicBezTo>
                      <a:pt x="798" y="279"/>
                      <a:pt x="798" y="279"/>
                      <a:pt x="798" y="279"/>
                    </a:cubicBezTo>
                    <a:cubicBezTo>
                      <a:pt x="799" y="278"/>
                      <a:pt x="800" y="278"/>
                      <a:pt x="801" y="277"/>
                    </a:cubicBezTo>
                    <a:cubicBezTo>
                      <a:pt x="802" y="277"/>
                      <a:pt x="802" y="277"/>
                      <a:pt x="802" y="276"/>
                    </a:cubicBezTo>
                    <a:cubicBezTo>
                      <a:pt x="803" y="276"/>
                      <a:pt x="804" y="275"/>
                      <a:pt x="805" y="274"/>
                    </a:cubicBezTo>
                    <a:cubicBezTo>
                      <a:pt x="809" y="271"/>
                      <a:pt x="811" y="267"/>
                      <a:pt x="813" y="263"/>
                    </a:cubicBezTo>
                    <a:cubicBezTo>
                      <a:pt x="817" y="257"/>
                      <a:pt x="819" y="250"/>
                      <a:pt x="820" y="243"/>
                    </a:cubicBezTo>
                    <a:cubicBezTo>
                      <a:pt x="823" y="235"/>
                      <a:pt x="824" y="226"/>
                      <a:pt x="825" y="217"/>
                    </a:cubicBezTo>
                    <a:cubicBezTo>
                      <a:pt x="825" y="216"/>
                      <a:pt x="825" y="214"/>
                      <a:pt x="825" y="212"/>
                    </a:cubicBezTo>
                    <a:cubicBezTo>
                      <a:pt x="824" y="213"/>
                      <a:pt x="823" y="213"/>
                      <a:pt x="822" y="213"/>
                    </a:cubicBezTo>
                    <a:cubicBezTo>
                      <a:pt x="818" y="215"/>
                      <a:pt x="815" y="216"/>
                      <a:pt x="811" y="217"/>
                    </a:cubicBezTo>
                    <a:cubicBezTo>
                      <a:pt x="810" y="217"/>
                      <a:pt x="809" y="218"/>
                      <a:pt x="808" y="217"/>
                    </a:cubicBezTo>
                    <a:cubicBezTo>
                      <a:pt x="805" y="217"/>
                      <a:pt x="804" y="215"/>
                      <a:pt x="804" y="212"/>
                    </a:cubicBezTo>
                    <a:cubicBezTo>
                      <a:pt x="805" y="210"/>
                      <a:pt x="805" y="208"/>
                      <a:pt x="806" y="206"/>
                    </a:cubicBezTo>
                    <a:cubicBezTo>
                      <a:pt x="808" y="203"/>
                      <a:pt x="811" y="199"/>
                      <a:pt x="813" y="195"/>
                    </a:cubicBezTo>
                    <a:cubicBezTo>
                      <a:pt x="815" y="191"/>
                      <a:pt x="818" y="187"/>
                      <a:pt x="820" y="183"/>
                    </a:cubicBezTo>
                    <a:cubicBezTo>
                      <a:pt x="821" y="181"/>
                      <a:pt x="822" y="178"/>
                      <a:pt x="822" y="175"/>
                    </a:cubicBezTo>
                    <a:cubicBezTo>
                      <a:pt x="823" y="171"/>
                      <a:pt x="821" y="167"/>
                      <a:pt x="818" y="165"/>
                    </a:cubicBezTo>
                    <a:cubicBezTo>
                      <a:pt x="817" y="163"/>
                      <a:pt x="814" y="161"/>
                      <a:pt x="812" y="160"/>
                    </a:cubicBezTo>
                    <a:cubicBezTo>
                      <a:pt x="810" y="158"/>
                      <a:pt x="807" y="157"/>
                      <a:pt x="805" y="155"/>
                    </a:cubicBezTo>
                    <a:cubicBezTo>
                      <a:pt x="801" y="152"/>
                      <a:pt x="797" y="148"/>
                      <a:pt x="795" y="143"/>
                    </a:cubicBezTo>
                    <a:cubicBezTo>
                      <a:pt x="794" y="143"/>
                      <a:pt x="794" y="142"/>
                      <a:pt x="794" y="142"/>
                    </a:cubicBezTo>
                    <a:cubicBezTo>
                      <a:pt x="790" y="136"/>
                      <a:pt x="785" y="134"/>
                      <a:pt x="778" y="134"/>
                    </a:cubicBezTo>
                    <a:cubicBezTo>
                      <a:pt x="779" y="134"/>
                      <a:pt x="780" y="134"/>
                      <a:pt x="780" y="134"/>
                    </a:cubicBezTo>
                    <a:cubicBezTo>
                      <a:pt x="780" y="134"/>
                      <a:pt x="779" y="134"/>
                      <a:pt x="778" y="134"/>
                    </a:cubicBezTo>
                    <a:cubicBezTo>
                      <a:pt x="778" y="134"/>
                      <a:pt x="778" y="134"/>
                      <a:pt x="778" y="134"/>
                    </a:cubicBezTo>
                    <a:cubicBezTo>
                      <a:pt x="777" y="135"/>
                      <a:pt x="776" y="135"/>
                      <a:pt x="775" y="135"/>
                    </a:cubicBezTo>
                    <a:cubicBezTo>
                      <a:pt x="776" y="135"/>
                      <a:pt x="777" y="135"/>
                      <a:pt x="778" y="134"/>
                    </a:cubicBezTo>
                    <a:cubicBezTo>
                      <a:pt x="777" y="135"/>
                      <a:pt x="776" y="135"/>
                      <a:pt x="775" y="135"/>
                    </a:cubicBezTo>
                    <a:cubicBezTo>
                      <a:pt x="769" y="137"/>
                      <a:pt x="764" y="140"/>
                      <a:pt x="759" y="145"/>
                    </a:cubicBezTo>
                    <a:cubicBezTo>
                      <a:pt x="757" y="147"/>
                      <a:pt x="754" y="149"/>
                      <a:pt x="752" y="152"/>
                    </a:cubicBezTo>
                    <a:cubicBezTo>
                      <a:pt x="749" y="155"/>
                      <a:pt x="745" y="157"/>
                      <a:pt x="742" y="159"/>
                    </a:cubicBezTo>
                    <a:cubicBezTo>
                      <a:pt x="740" y="160"/>
                      <a:pt x="738" y="161"/>
                      <a:pt x="735" y="161"/>
                    </a:cubicBezTo>
                    <a:cubicBezTo>
                      <a:pt x="734" y="161"/>
                      <a:pt x="732" y="161"/>
                      <a:pt x="731" y="161"/>
                    </a:cubicBezTo>
                    <a:cubicBezTo>
                      <a:pt x="728" y="161"/>
                      <a:pt x="726" y="160"/>
                      <a:pt x="724" y="159"/>
                    </a:cubicBezTo>
                    <a:cubicBezTo>
                      <a:pt x="722" y="158"/>
                      <a:pt x="721" y="157"/>
                      <a:pt x="719" y="156"/>
                    </a:cubicBezTo>
                    <a:cubicBezTo>
                      <a:pt x="718" y="156"/>
                      <a:pt x="717" y="155"/>
                      <a:pt x="716" y="155"/>
                    </a:cubicBezTo>
                    <a:cubicBezTo>
                      <a:pt x="714" y="154"/>
                      <a:pt x="712" y="155"/>
                      <a:pt x="710" y="157"/>
                    </a:cubicBezTo>
                    <a:cubicBezTo>
                      <a:pt x="709" y="158"/>
                      <a:pt x="708" y="160"/>
                      <a:pt x="708" y="161"/>
                    </a:cubicBezTo>
                    <a:cubicBezTo>
                      <a:pt x="706" y="168"/>
                      <a:pt x="702" y="173"/>
                      <a:pt x="697" y="178"/>
                    </a:cubicBezTo>
                    <a:cubicBezTo>
                      <a:pt x="691" y="183"/>
                      <a:pt x="685" y="187"/>
                      <a:pt x="677" y="191"/>
                    </a:cubicBezTo>
                    <a:cubicBezTo>
                      <a:pt x="672" y="194"/>
                      <a:pt x="666" y="196"/>
                      <a:pt x="660" y="199"/>
                    </a:cubicBezTo>
                    <a:cubicBezTo>
                      <a:pt x="658" y="200"/>
                      <a:pt x="656" y="200"/>
                      <a:pt x="653" y="200"/>
                    </a:cubicBezTo>
                    <a:cubicBezTo>
                      <a:pt x="646" y="200"/>
                      <a:pt x="642" y="197"/>
                      <a:pt x="639" y="190"/>
                    </a:cubicBezTo>
                    <a:cubicBezTo>
                      <a:pt x="637" y="186"/>
                      <a:pt x="636" y="182"/>
                      <a:pt x="636" y="178"/>
                    </a:cubicBezTo>
                    <a:cubicBezTo>
                      <a:pt x="636" y="176"/>
                      <a:pt x="636" y="174"/>
                      <a:pt x="636" y="172"/>
                    </a:cubicBezTo>
                    <a:cubicBezTo>
                      <a:pt x="636" y="172"/>
                      <a:pt x="636" y="171"/>
                      <a:pt x="636" y="170"/>
                    </a:cubicBezTo>
                    <a:cubicBezTo>
                      <a:pt x="636" y="169"/>
                      <a:pt x="636" y="168"/>
                      <a:pt x="636" y="167"/>
                    </a:cubicBezTo>
                    <a:cubicBezTo>
                      <a:pt x="636" y="166"/>
                      <a:pt x="636" y="165"/>
                      <a:pt x="637" y="165"/>
                    </a:cubicBezTo>
                    <a:cubicBezTo>
                      <a:pt x="637" y="163"/>
                      <a:pt x="637" y="162"/>
                      <a:pt x="637" y="161"/>
                    </a:cubicBezTo>
                    <a:cubicBezTo>
                      <a:pt x="637" y="160"/>
                      <a:pt x="637" y="160"/>
                      <a:pt x="637" y="159"/>
                    </a:cubicBezTo>
                    <a:cubicBezTo>
                      <a:pt x="638" y="157"/>
                      <a:pt x="638" y="156"/>
                      <a:pt x="638" y="154"/>
                    </a:cubicBezTo>
                    <a:cubicBezTo>
                      <a:pt x="639" y="151"/>
                      <a:pt x="640" y="148"/>
                      <a:pt x="640" y="146"/>
                    </a:cubicBezTo>
                    <a:cubicBezTo>
                      <a:pt x="640" y="143"/>
                      <a:pt x="641" y="142"/>
                      <a:pt x="643" y="141"/>
                    </a:cubicBezTo>
                    <a:cubicBezTo>
                      <a:pt x="651" y="136"/>
                      <a:pt x="659" y="131"/>
                      <a:pt x="666" y="126"/>
                    </a:cubicBezTo>
                    <a:cubicBezTo>
                      <a:pt x="667" y="126"/>
                      <a:pt x="668" y="125"/>
                      <a:pt x="669" y="124"/>
                    </a:cubicBezTo>
                    <a:cubicBezTo>
                      <a:pt x="675" y="121"/>
                      <a:pt x="680" y="117"/>
                      <a:pt x="685" y="113"/>
                    </a:cubicBezTo>
                    <a:cubicBezTo>
                      <a:pt x="688" y="109"/>
                      <a:pt x="693" y="106"/>
                      <a:pt x="698" y="103"/>
                    </a:cubicBezTo>
                    <a:cubicBezTo>
                      <a:pt x="700" y="101"/>
                      <a:pt x="702" y="101"/>
                      <a:pt x="704" y="100"/>
                    </a:cubicBezTo>
                    <a:cubicBezTo>
                      <a:pt x="705" y="99"/>
                      <a:pt x="706" y="99"/>
                      <a:pt x="708" y="99"/>
                    </a:cubicBezTo>
                    <a:cubicBezTo>
                      <a:pt x="711" y="98"/>
                      <a:pt x="714" y="100"/>
                      <a:pt x="715" y="103"/>
                    </a:cubicBezTo>
                    <a:cubicBezTo>
                      <a:pt x="719" y="109"/>
                      <a:pt x="725" y="111"/>
                      <a:pt x="731" y="110"/>
                    </a:cubicBezTo>
                    <a:cubicBezTo>
                      <a:pt x="735" y="110"/>
                      <a:pt x="739" y="109"/>
                      <a:pt x="742" y="109"/>
                    </a:cubicBezTo>
                    <a:cubicBezTo>
                      <a:pt x="746" y="108"/>
                      <a:pt x="749" y="106"/>
                      <a:pt x="753" y="105"/>
                    </a:cubicBezTo>
                    <a:cubicBezTo>
                      <a:pt x="754" y="104"/>
                      <a:pt x="756" y="104"/>
                      <a:pt x="758" y="104"/>
                    </a:cubicBezTo>
                    <a:cubicBezTo>
                      <a:pt x="767" y="103"/>
                      <a:pt x="775" y="103"/>
                      <a:pt x="783" y="103"/>
                    </a:cubicBezTo>
                    <a:cubicBezTo>
                      <a:pt x="785" y="103"/>
                      <a:pt x="786" y="103"/>
                      <a:pt x="787" y="104"/>
                    </a:cubicBezTo>
                    <a:cubicBezTo>
                      <a:pt x="794" y="109"/>
                      <a:pt x="800" y="113"/>
                      <a:pt x="806" y="119"/>
                    </a:cubicBezTo>
                    <a:cubicBezTo>
                      <a:pt x="810" y="123"/>
                      <a:pt x="811" y="124"/>
                      <a:pt x="814" y="129"/>
                    </a:cubicBezTo>
                    <a:cubicBezTo>
                      <a:pt x="814" y="128"/>
                      <a:pt x="816" y="127"/>
                      <a:pt x="817" y="126"/>
                    </a:cubicBezTo>
                    <a:cubicBezTo>
                      <a:pt x="824" y="120"/>
                      <a:pt x="831" y="113"/>
                      <a:pt x="838" y="107"/>
                    </a:cubicBezTo>
                    <a:cubicBezTo>
                      <a:pt x="840" y="106"/>
                      <a:pt x="841" y="104"/>
                      <a:pt x="843" y="103"/>
                    </a:cubicBezTo>
                    <a:cubicBezTo>
                      <a:pt x="850" y="97"/>
                      <a:pt x="857" y="92"/>
                      <a:pt x="864" y="86"/>
                    </a:cubicBezTo>
                    <a:cubicBezTo>
                      <a:pt x="865" y="86"/>
                      <a:pt x="866" y="85"/>
                      <a:pt x="867" y="84"/>
                    </a:cubicBezTo>
                    <a:cubicBezTo>
                      <a:pt x="867" y="84"/>
                      <a:pt x="867" y="83"/>
                      <a:pt x="867" y="83"/>
                    </a:cubicBezTo>
                    <a:cubicBezTo>
                      <a:pt x="867" y="83"/>
                      <a:pt x="867" y="83"/>
                      <a:pt x="867" y="83"/>
                    </a:cubicBezTo>
                    <a:cubicBezTo>
                      <a:pt x="867" y="83"/>
                      <a:pt x="867" y="83"/>
                      <a:pt x="867" y="83"/>
                    </a:cubicBezTo>
                    <a:cubicBezTo>
                      <a:pt x="867" y="83"/>
                      <a:pt x="867" y="83"/>
                      <a:pt x="867" y="83"/>
                    </a:cubicBezTo>
                    <a:cubicBezTo>
                      <a:pt x="867" y="82"/>
                      <a:pt x="867" y="82"/>
                      <a:pt x="867" y="82"/>
                    </a:cubicBezTo>
                    <a:cubicBezTo>
                      <a:pt x="867" y="82"/>
                      <a:pt x="867" y="82"/>
                      <a:pt x="867" y="81"/>
                    </a:cubicBezTo>
                    <a:cubicBezTo>
                      <a:pt x="867" y="81"/>
                      <a:pt x="866" y="81"/>
                      <a:pt x="866" y="81"/>
                    </a:cubicBezTo>
                    <a:cubicBezTo>
                      <a:pt x="866" y="80"/>
                      <a:pt x="866" y="80"/>
                      <a:pt x="866" y="80"/>
                    </a:cubicBezTo>
                    <a:cubicBezTo>
                      <a:pt x="864" y="75"/>
                      <a:pt x="861" y="70"/>
                      <a:pt x="859" y="65"/>
                    </a:cubicBezTo>
                    <a:cubicBezTo>
                      <a:pt x="856" y="59"/>
                      <a:pt x="854" y="54"/>
                      <a:pt x="851" y="48"/>
                    </a:cubicBezTo>
                    <a:cubicBezTo>
                      <a:pt x="851" y="47"/>
                      <a:pt x="850" y="46"/>
                      <a:pt x="850" y="46"/>
                    </a:cubicBezTo>
                    <a:cubicBezTo>
                      <a:pt x="854" y="46"/>
                      <a:pt x="859" y="46"/>
                      <a:pt x="864" y="46"/>
                    </a:cubicBezTo>
                    <a:cubicBezTo>
                      <a:pt x="871" y="46"/>
                      <a:pt x="878" y="46"/>
                      <a:pt x="885" y="46"/>
                    </a:cubicBezTo>
                    <a:cubicBezTo>
                      <a:pt x="886" y="49"/>
                      <a:pt x="888" y="51"/>
                      <a:pt x="888" y="54"/>
                    </a:cubicBezTo>
                    <a:cubicBezTo>
                      <a:pt x="889" y="55"/>
                      <a:pt x="889" y="56"/>
                      <a:pt x="888" y="58"/>
                    </a:cubicBezTo>
                    <a:cubicBezTo>
                      <a:pt x="888" y="60"/>
                      <a:pt x="887" y="62"/>
                      <a:pt x="886" y="65"/>
                    </a:cubicBezTo>
                    <a:cubicBezTo>
                      <a:pt x="885" y="66"/>
                      <a:pt x="885" y="68"/>
                      <a:pt x="884" y="69"/>
                    </a:cubicBezTo>
                    <a:cubicBezTo>
                      <a:pt x="879" y="82"/>
                      <a:pt x="874" y="95"/>
                      <a:pt x="869" y="109"/>
                    </a:cubicBezTo>
                    <a:cubicBezTo>
                      <a:pt x="868" y="111"/>
                      <a:pt x="868" y="112"/>
                      <a:pt x="868" y="115"/>
                    </a:cubicBezTo>
                    <a:cubicBezTo>
                      <a:pt x="870" y="132"/>
                      <a:pt x="873" y="148"/>
                      <a:pt x="879" y="164"/>
                    </a:cubicBezTo>
                    <a:cubicBezTo>
                      <a:pt x="883" y="174"/>
                      <a:pt x="888" y="183"/>
                      <a:pt x="894" y="191"/>
                    </a:cubicBezTo>
                    <a:cubicBezTo>
                      <a:pt x="900" y="199"/>
                      <a:pt x="907" y="205"/>
                      <a:pt x="916" y="209"/>
                    </a:cubicBezTo>
                    <a:cubicBezTo>
                      <a:pt x="917" y="210"/>
                      <a:pt x="918" y="210"/>
                      <a:pt x="919" y="211"/>
                    </a:cubicBezTo>
                    <a:cubicBezTo>
                      <a:pt x="919" y="211"/>
                      <a:pt x="919" y="211"/>
                      <a:pt x="920" y="211"/>
                    </a:cubicBezTo>
                    <a:cubicBezTo>
                      <a:pt x="921" y="210"/>
                      <a:pt x="922" y="209"/>
                      <a:pt x="923" y="208"/>
                    </a:cubicBezTo>
                    <a:cubicBezTo>
                      <a:pt x="935" y="193"/>
                      <a:pt x="947" y="178"/>
                      <a:pt x="959" y="163"/>
                    </a:cubicBezTo>
                    <a:cubicBezTo>
                      <a:pt x="967" y="154"/>
                      <a:pt x="976" y="144"/>
                      <a:pt x="984" y="135"/>
                    </a:cubicBezTo>
                    <a:cubicBezTo>
                      <a:pt x="985" y="134"/>
                      <a:pt x="986" y="133"/>
                      <a:pt x="986" y="132"/>
                    </a:cubicBezTo>
                    <a:cubicBezTo>
                      <a:pt x="991" y="127"/>
                      <a:pt x="991" y="127"/>
                      <a:pt x="997" y="126"/>
                    </a:cubicBezTo>
                    <a:cubicBezTo>
                      <a:pt x="1006" y="124"/>
                      <a:pt x="1015" y="123"/>
                      <a:pt x="1024" y="121"/>
                    </a:cubicBezTo>
                    <a:cubicBezTo>
                      <a:pt x="1029" y="121"/>
                      <a:pt x="1028" y="121"/>
                      <a:pt x="1030" y="117"/>
                    </a:cubicBezTo>
                    <a:cubicBezTo>
                      <a:pt x="1037" y="106"/>
                      <a:pt x="1043" y="96"/>
                      <a:pt x="1050" y="86"/>
                    </a:cubicBezTo>
                    <a:cubicBezTo>
                      <a:pt x="1130" y="105"/>
                      <a:pt x="1205" y="135"/>
                      <a:pt x="1274" y="176"/>
                    </a:cubicBezTo>
                    <a:cubicBezTo>
                      <a:pt x="1270" y="177"/>
                      <a:pt x="1266" y="177"/>
                      <a:pt x="1262" y="178"/>
                    </a:cubicBezTo>
                    <a:cubicBezTo>
                      <a:pt x="1262" y="178"/>
                      <a:pt x="1262" y="179"/>
                      <a:pt x="1262" y="180"/>
                    </a:cubicBezTo>
                    <a:cubicBezTo>
                      <a:pt x="1260" y="197"/>
                      <a:pt x="1260" y="213"/>
                      <a:pt x="1263" y="230"/>
                    </a:cubicBezTo>
                    <a:cubicBezTo>
                      <a:pt x="1264" y="237"/>
                      <a:pt x="1266" y="244"/>
                      <a:pt x="1269" y="250"/>
                    </a:cubicBezTo>
                    <a:cubicBezTo>
                      <a:pt x="1271" y="255"/>
                      <a:pt x="1273" y="259"/>
                      <a:pt x="1277" y="262"/>
                    </a:cubicBezTo>
                    <a:cubicBezTo>
                      <a:pt x="1279" y="264"/>
                      <a:pt x="1281" y="265"/>
                      <a:pt x="1283" y="265"/>
                    </a:cubicBezTo>
                    <a:cubicBezTo>
                      <a:pt x="1290" y="266"/>
                      <a:pt x="1297" y="267"/>
                      <a:pt x="1304" y="268"/>
                    </a:cubicBezTo>
                    <a:cubicBezTo>
                      <a:pt x="1306" y="269"/>
                      <a:pt x="1308" y="269"/>
                      <a:pt x="1310" y="269"/>
                    </a:cubicBezTo>
                    <a:cubicBezTo>
                      <a:pt x="1315" y="278"/>
                      <a:pt x="1320" y="287"/>
                      <a:pt x="1326" y="296"/>
                    </a:cubicBezTo>
                    <a:cubicBezTo>
                      <a:pt x="1339" y="298"/>
                      <a:pt x="1352" y="299"/>
                      <a:pt x="1365" y="301"/>
                    </a:cubicBezTo>
                    <a:cubicBezTo>
                      <a:pt x="1365" y="305"/>
                      <a:pt x="1364" y="308"/>
                      <a:pt x="1364" y="311"/>
                    </a:cubicBezTo>
                    <a:cubicBezTo>
                      <a:pt x="1363" y="318"/>
                      <a:pt x="1362" y="325"/>
                      <a:pt x="1361" y="332"/>
                    </a:cubicBezTo>
                    <a:cubicBezTo>
                      <a:pt x="1360" y="334"/>
                      <a:pt x="1361" y="336"/>
                      <a:pt x="1362" y="339"/>
                    </a:cubicBezTo>
                    <a:cubicBezTo>
                      <a:pt x="1365" y="345"/>
                      <a:pt x="1367" y="352"/>
                      <a:pt x="1370" y="358"/>
                    </a:cubicBezTo>
                    <a:cubicBezTo>
                      <a:pt x="1370" y="360"/>
                      <a:pt x="1371" y="360"/>
                      <a:pt x="1371" y="362"/>
                    </a:cubicBezTo>
                    <a:cubicBezTo>
                      <a:pt x="1370" y="363"/>
                      <a:pt x="1370" y="364"/>
                      <a:pt x="1369" y="365"/>
                    </a:cubicBezTo>
                    <a:cubicBezTo>
                      <a:pt x="1362" y="374"/>
                      <a:pt x="1356" y="382"/>
                      <a:pt x="1349" y="391"/>
                    </a:cubicBezTo>
                    <a:cubicBezTo>
                      <a:pt x="1348" y="392"/>
                      <a:pt x="1347" y="394"/>
                      <a:pt x="1346" y="395"/>
                    </a:cubicBezTo>
                    <a:cubicBezTo>
                      <a:pt x="1336" y="401"/>
                      <a:pt x="1325" y="407"/>
                      <a:pt x="1316" y="414"/>
                    </a:cubicBezTo>
                    <a:cubicBezTo>
                      <a:pt x="1312" y="413"/>
                      <a:pt x="1308" y="413"/>
                      <a:pt x="1305" y="413"/>
                    </a:cubicBezTo>
                    <a:cubicBezTo>
                      <a:pt x="1297" y="413"/>
                      <a:pt x="1289" y="414"/>
                      <a:pt x="1282" y="416"/>
                    </a:cubicBezTo>
                    <a:cubicBezTo>
                      <a:pt x="1276" y="418"/>
                      <a:pt x="1272" y="420"/>
                      <a:pt x="1267" y="421"/>
                    </a:cubicBezTo>
                    <a:cubicBezTo>
                      <a:pt x="1265" y="422"/>
                      <a:pt x="1264" y="422"/>
                      <a:pt x="1263" y="423"/>
                    </a:cubicBezTo>
                    <a:cubicBezTo>
                      <a:pt x="1257" y="426"/>
                      <a:pt x="1251" y="430"/>
                      <a:pt x="1245" y="433"/>
                    </a:cubicBezTo>
                    <a:cubicBezTo>
                      <a:pt x="1245" y="434"/>
                      <a:pt x="1244" y="434"/>
                      <a:pt x="1243" y="435"/>
                    </a:cubicBezTo>
                    <a:cubicBezTo>
                      <a:pt x="1244" y="435"/>
                      <a:pt x="1244" y="436"/>
                      <a:pt x="1245" y="437"/>
                    </a:cubicBezTo>
                    <a:cubicBezTo>
                      <a:pt x="1253" y="452"/>
                      <a:pt x="1260" y="466"/>
                      <a:pt x="1268" y="480"/>
                    </a:cubicBezTo>
                    <a:cubicBezTo>
                      <a:pt x="1273" y="489"/>
                      <a:pt x="1279" y="496"/>
                      <a:pt x="1287" y="503"/>
                    </a:cubicBezTo>
                    <a:cubicBezTo>
                      <a:pt x="1292" y="508"/>
                      <a:pt x="1298" y="512"/>
                      <a:pt x="1305" y="515"/>
                    </a:cubicBezTo>
                    <a:cubicBezTo>
                      <a:pt x="1306" y="515"/>
                      <a:pt x="1307" y="515"/>
                      <a:pt x="1309" y="516"/>
                    </a:cubicBezTo>
                    <a:cubicBezTo>
                      <a:pt x="1309" y="516"/>
                      <a:pt x="1309" y="516"/>
                      <a:pt x="1310" y="516"/>
                    </a:cubicBezTo>
                    <a:cubicBezTo>
                      <a:pt x="1311" y="516"/>
                      <a:pt x="1311" y="516"/>
                      <a:pt x="1312" y="517"/>
                    </a:cubicBezTo>
                    <a:cubicBezTo>
                      <a:pt x="1313" y="517"/>
                      <a:pt x="1313" y="517"/>
                      <a:pt x="1313" y="517"/>
                    </a:cubicBezTo>
                    <a:cubicBezTo>
                      <a:pt x="1314" y="517"/>
                      <a:pt x="1315" y="517"/>
                      <a:pt x="1316" y="517"/>
                    </a:cubicBezTo>
                    <a:cubicBezTo>
                      <a:pt x="1316" y="517"/>
                      <a:pt x="1317" y="517"/>
                      <a:pt x="1317" y="517"/>
                    </a:cubicBezTo>
                    <a:cubicBezTo>
                      <a:pt x="1318" y="517"/>
                      <a:pt x="1319" y="517"/>
                      <a:pt x="1320" y="517"/>
                    </a:cubicBezTo>
                    <a:cubicBezTo>
                      <a:pt x="1320" y="517"/>
                      <a:pt x="1320" y="518"/>
                      <a:pt x="1321" y="518"/>
                    </a:cubicBezTo>
                    <a:cubicBezTo>
                      <a:pt x="1320" y="518"/>
                      <a:pt x="1320" y="517"/>
                      <a:pt x="1320" y="517"/>
                    </a:cubicBezTo>
                    <a:cubicBezTo>
                      <a:pt x="1324" y="518"/>
                      <a:pt x="1327" y="517"/>
                      <a:pt x="1331" y="516"/>
                    </a:cubicBezTo>
                    <a:cubicBezTo>
                      <a:pt x="1343" y="513"/>
                      <a:pt x="1356" y="510"/>
                      <a:pt x="1368" y="507"/>
                    </a:cubicBezTo>
                    <a:cubicBezTo>
                      <a:pt x="1369" y="506"/>
                      <a:pt x="1370" y="506"/>
                      <a:pt x="1371" y="506"/>
                    </a:cubicBezTo>
                    <a:cubicBezTo>
                      <a:pt x="1371" y="504"/>
                      <a:pt x="1371" y="502"/>
                      <a:pt x="1372" y="500"/>
                    </a:cubicBezTo>
                    <a:cubicBezTo>
                      <a:pt x="1373" y="489"/>
                      <a:pt x="1374" y="479"/>
                      <a:pt x="1376" y="468"/>
                    </a:cubicBezTo>
                    <a:cubicBezTo>
                      <a:pt x="1376" y="462"/>
                      <a:pt x="1378" y="455"/>
                      <a:pt x="1379" y="449"/>
                    </a:cubicBezTo>
                    <a:cubicBezTo>
                      <a:pt x="1379" y="447"/>
                      <a:pt x="1380" y="446"/>
                      <a:pt x="1381" y="443"/>
                    </a:cubicBezTo>
                    <a:cubicBezTo>
                      <a:pt x="1381" y="443"/>
                      <a:pt x="1382" y="443"/>
                      <a:pt x="1382" y="443"/>
                    </a:cubicBezTo>
                    <a:cubicBezTo>
                      <a:pt x="1383" y="443"/>
                      <a:pt x="1384" y="443"/>
                      <a:pt x="1384" y="443"/>
                    </a:cubicBezTo>
                    <a:cubicBezTo>
                      <a:pt x="1385" y="447"/>
                      <a:pt x="1395" y="437"/>
                      <a:pt x="1395" y="437"/>
                    </a:cubicBezTo>
                    <a:cubicBezTo>
                      <a:pt x="1395" y="437"/>
                      <a:pt x="1395" y="437"/>
                      <a:pt x="1395" y="437"/>
                    </a:cubicBezTo>
                    <a:cubicBezTo>
                      <a:pt x="1395" y="437"/>
                      <a:pt x="1395" y="437"/>
                      <a:pt x="1396" y="437"/>
                    </a:cubicBezTo>
                    <a:cubicBezTo>
                      <a:pt x="1396" y="437"/>
                      <a:pt x="1396" y="437"/>
                      <a:pt x="1396" y="437"/>
                    </a:cubicBezTo>
                    <a:cubicBezTo>
                      <a:pt x="1396" y="437"/>
                      <a:pt x="1396" y="437"/>
                      <a:pt x="1396" y="437"/>
                    </a:cubicBezTo>
                    <a:cubicBezTo>
                      <a:pt x="1396" y="437"/>
                      <a:pt x="1396" y="437"/>
                      <a:pt x="1396" y="437"/>
                    </a:cubicBezTo>
                    <a:cubicBezTo>
                      <a:pt x="1396" y="436"/>
                      <a:pt x="1397" y="436"/>
                      <a:pt x="1397" y="436"/>
                    </a:cubicBezTo>
                    <a:cubicBezTo>
                      <a:pt x="1397" y="436"/>
                      <a:pt x="1397" y="436"/>
                      <a:pt x="1397" y="436"/>
                    </a:cubicBezTo>
                    <a:cubicBezTo>
                      <a:pt x="1397" y="436"/>
                      <a:pt x="1398" y="436"/>
                      <a:pt x="1398" y="436"/>
                    </a:cubicBezTo>
                    <a:cubicBezTo>
                      <a:pt x="1398" y="436"/>
                      <a:pt x="1398" y="436"/>
                      <a:pt x="1398" y="436"/>
                    </a:cubicBezTo>
                    <a:cubicBezTo>
                      <a:pt x="1399" y="436"/>
                      <a:pt x="1399" y="436"/>
                      <a:pt x="1399" y="436"/>
                    </a:cubicBezTo>
                    <a:cubicBezTo>
                      <a:pt x="1399" y="436"/>
                      <a:pt x="1400" y="436"/>
                      <a:pt x="1400" y="436"/>
                    </a:cubicBezTo>
                    <a:cubicBezTo>
                      <a:pt x="1400" y="436"/>
                      <a:pt x="1400" y="436"/>
                      <a:pt x="1401" y="435"/>
                    </a:cubicBezTo>
                    <a:cubicBezTo>
                      <a:pt x="1401" y="435"/>
                      <a:pt x="1401" y="435"/>
                      <a:pt x="1401" y="435"/>
                    </a:cubicBezTo>
                    <a:cubicBezTo>
                      <a:pt x="1402" y="435"/>
                      <a:pt x="1402" y="435"/>
                      <a:pt x="1403" y="435"/>
                    </a:cubicBezTo>
                    <a:cubicBezTo>
                      <a:pt x="1403" y="435"/>
                      <a:pt x="1403" y="435"/>
                      <a:pt x="1403" y="435"/>
                    </a:cubicBezTo>
                    <a:cubicBezTo>
                      <a:pt x="1403" y="435"/>
                      <a:pt x="1404" y="435"/>
                      <a:pt x="1404" y="435"/>
                    </a:cubicBezTo>
                    <a:cubicBezTo>
                      <a:pt x="1404" y="435"/>
                      <a:pt x="1405" y="435"/>
                      <a:pt x="1405" y="435"/>
                    </a:cubicBezTo>
                    <a:cubicBezTo>
                      <a:pt x="1405" y="435"/>
                      <a:pt x="1405" y="435"/>
                      <a:pt x="1405" y="435"/>
                    </a:cubicBezTo>
                    <a:cubicBezTo>
                      <a:pt x="1406" y="436"/>
                      <a:pt x="1407" y="436"/>
                      <a:pt x="1407" y="436"/>
                    </a:cubicBezTo>
                    <a:cubicBezTo>
                      <a:pt x="1407" y="436"/>
                      <a:pt x="1408" y="436"/>
                      <a:pt x="1408" y="436"/>
                    </a:cubicBezTo>
                    <a:cubicBezTo>
                      <a:pt x="1408" y="436"/>
                      <a:pt x="1409" y="436"/>
                      <a:pt x="1409" y="436"/>
                    </a:cubicBezTo>
                    <a:cubicBezTo>
                      <a:pt x="1409" y="436"/>
                      <a:pt x="1410" y="436"/>
                      <a:pt x="1410" y="436"/>
                    </a:cubicBezTo>
                    <a:cubicBezTo>
                      <a:pt x="1410" y="436"/>
                      <a:pt x="1411" y="436"/>
                      <a:pt x="1412" y="437"/>
                    </a:cubicBezTo>
                    <a:cubicBezTo>
                      <a:pt x="1412" y="437"/>
                      <a:pt x="1412" y="437"/>
                      <a:pt x="1413" y="437"/>
                    </a:cubicBezTo>
                    <a:cubicBezTo>
                      <a:pt x="1413" y="437"/>
                      <a:pt x="1414" y="437"/>
                      <a:pt x="1414" y="437"/>
                    </a:cubicBezTo>
                    <a:cubicBezTo>
                      <a:pt x="1415" y="437"/>
                      <a:pt x="1415" y="438"/>
                      <a:pt x="1415" y="438"/>
                    </a:cubicBezTo>
                    <a:cubicBezTo>
                      <a:pt x="1416" y="438"/>
                      <a:pt x="1417" y="438"/>
                      <a:pt x="1418" y="439"/>
                    </a:cubicBezTo>
                    <a:cubicBezTo>
                      <a:pt x="1418" y="439"/>
                      <a:pt x="1418" y="439"/>
                      <a:pt x="1418" y="439"/>
                    </a:cubicBezTo>
                    <a:cubicBezTo>
                      <a:pt x="1419" y="439"/>
                      <a:pt x="1419" y="439"/>
                      <a:pt x="1420" y="440"/>
                    </a:cubicBezTo>
                    <a:cubicBezTo>
                      <a:pt x="1421" y="440"/>
                      <a:pt x="1421" y="440"/>
                      <a:pt x="1421" y="440"/>
                    </a:cubicBezTo>
                    <a:cubicBezTo>
                      <a:pt x="1422" y="440"/>
                      <a:pt x="1423" y="441"/>
                      <a:pt x="1424" y="441"/>
                    </a:cubicBezTo>
                    <a:cubicBezTo>
                      <a:pt x="1424" y="441"/>
                      <a:pt x="1424" y="441"/>
                      <a:pt x="1424" y="441"/>
                    </a:cubicBezTo>
                    <a:cubicBezTo>
                      <a:pt x="1425" y="442"/>
                      <a:pt x="1426" y="443"/>
                      <a:pt x="1427" y="443"/>
                    </a:cubicBezTo>
                    <a:cubicBezTo>
                      <a:pt x="1427" y="443"/>
                      <a:pt x="1428" y="443"/>
                      <a:pt x="1428" y="444"/>
                    </a:cubicBezTo>
                    <a:cubicBezTo>
                      <a:pt x="1429" y="444"/>
                      <a:pt x="1430" y="445"/>
                      <a:pt x="1431" y="445"/>
                    </a:cubicBezTo>
                    <a:cubicBezTo>
                      <a:pt x="1431" y="445"/>
                      <a:pt x="1431" y="445"/>
                      <a:pt x="1432" y="446"/>
                    </a:cubicBezTo>
                    <a:cubicBezTo>
                      <a:pt x="1433" y="446"/>
                      <a:pt x="1434" y="447"/>
                      <a:pt x="1435" y="448"/>
                    </a:cubicBezTo>
                    <a:cubicBezTo>
                      <a:pt x="1435" y="448"/>
                      <a:pt x="1436" y="448"/>
                      <a:pt x="1436" y="448"/>
                    </a:cubicBezTo>
                    <a:cubicBezTo>
                      <a:pt x="1437" y="449"/>
                      <a:pt x="1438" y="450"/>
                      <a:pt x="1439" y="450"/>
                    </a:cubicBezTo>
                    <a:cubicBezTo>
                      <a:pt x="1439" y="451"/>
                      <a:pt x="1440" y="451"/>
                      <a:pt x="1440" y="451"/>
                    </a:cubicBezTo>
                    <a:cubicBezTo>
                      <a:pt x="1441" y="452"/>
                      <a:pt x="1442" y="453"/>
                      <a:pt x="1444" y="454"/>
                    </a:cubicBezTo>
                    <a:cubicBezTo>
                      <a:pt x="1444" y="454"/>
                      <a:pt x="1444" y="454"/>
                      <a:pt x="1445" y="455"/>
                    </a:cubicBezTo>
                    <a:cubicBezTo>
                      <a:pt x="1446" y="456"/>
                      <a:pt x="1447" y="456"/>
                      <a:pt x="1448" y="457"/>
                    </a:cubicBezTo>
                    <a:cubicBezTo>
                      <a:pt x="1448" y="458"/>
                      <a:pt x="1449" y="458"/>
                      <a:pt x="1449" y="458"/>
                    </a:cubicBezTo>
                    <a:cubicBezTo>
                      <a:pt x="1451" y="460"/>
                      <a:pt x="1452" y="461"/>
                      <a:pt x="1453" y="462"/>
                    </a:cubicBezTo>
                    <a:cubicBezTo>
                      <a:pt x="1454" y="462"/>
                      <a:pt x="1454" y="462"/>
                      <a:pt x="1454" y="462"/>
                    </a:cubicBezTo>
                    <a:cubicBezTo>
                      <a:pt x="1455" y="463"/>
                      <a:pt x="1457" y="465"/>
                      <a:pt x="1458" y="466"/>
                    </a:cubicBezTo>
                    <a:cubicBezTo>
                      <a:pt x="1459" y="467"/>
                      <a:pt x="1459" y="467"/>
                      <a:pt x="1460" y="467"/>
                    </a:cubicBezTo>
                    <a:cubicBezTo>
                      <a:pt x="1461" y="469"/>
                      <a:pt x="1462" y="470"/>
                      <a:pt x="1464" y="471"/>
                    </a:cubicBezTo>
                    <a:cubicBezTo>
                      <a:pt x="1464" y="471"/>
                      <a:pt x="1464" y="472"/>
                      <a:pt x="1465" y="472"/>
                    </a:cubicBezTo>
                    <a:cubicBezTo>
                      <a:pt x="1466" y="474"/>
                      <a:pt x="1468" y="475"/>
                      <a:pt x="1470" y="477"/>
                    </a:cubicBezTo>
                    <a:cubicBezTo>
                      <a:pt x="1470" y="477"/>
                      <a:pt x="1470" y="478"/>
                      <a:pt x="1471" y="478"/>
                    </a:cubicBezTo>
                    <a:cubicBezTo>
                      <a:pt x="1472" y="480"/>
                      <a:pt x="1474" y="481"/>
                      <a:pt x="1475" y="483"/>
                    </a:cubicBezTo>
                    <a:cubicBezTo>
                      <a:pt x="1476" y="483"/>
                      <a:pt x="1476" y="483"/>
                      <a:pt x="1476" y="484"/>
                    </a:cubicBezTo>
                    <a:cubicBezTo>
                      <a:pt x="1482" y="490"/>
                      <a:pt x="1489" y="497"/>
                      <a:pt x="1496" y="505"/>
                    </a:cubicBezTo>
                    <a:cubicBezTo>
                      <a:pt x="1562" y="584"/>
                      <a:pt x="1603" y="570"/>
                      <a:pt x="1610" y="567"/>
                    </a:cubicBezTo>
                    <a:cubicBezTo>
                      <a:pt x="1610" y="567"/>
                      <a:pt x="1611" y="566"/>
                      <a:pt x="1611" y="566"/>
                    </a:cubicBezTo>
                    <a:cubicBezTo>
                      <a:pt x="1616" y="572"/>
                      <a:pt x="1619" y="578"/>
                      <a:pt x="1622" y="585"/>
                    </a:cubicBezTo>
                    <a:cubicBezTo>
                      <a:pt x="1626" y="593"/>
                      <a:pt x="1629" y="602"/>
                      <a:pt x="1630" y="611"/>
                    </a:cubicBezTo>
                    <a:cubicBezTo>
                      <a:pt x="1630" y="612"/>
                      <a:pt x="1630" y="613"/>
                      <a:pt x="1630" y="615"/>
                    </a:cubicBezTo>
                    <a:cubicBezTo>
                      <a:pt x="1629" y="614"/>
                      <a:pt x="1628" y="614"/>
                      <a:pt x="1627" y="614"/>
                    </a:cubicBezTo>
                    <a:cubicBezTo>
                      <a:pt x="1624" y="613"/>
                      <a:pt x="1623" y="613"/>
                      <a:pt x="1622" y="613"/>
                    </a:cubicBezTo>
                    <a:cubicBezTo>
                      <a:pt x="1614" y="611"/>
                      <a:pt x="1607" y="610"/>
                      <a:pt x="1599" y="610"/>
                    </a:cubicBezTo>
                    <a:cubicBezTo>
                      <a:pt x="1586" y="609"/>
                      <a:pt x="1573" y="609"/>
                      <a:pt x="1560" y="609"/>
                    </a:cubicBezTo>
                    <a:cubicBezTo>
                      <a:pt x="1559" y="609"/>
                      <a:pt x="1559" y="609"/>
                      <a:pt x="1558" y="609"/>
                    </a:cubicBezTo>
                    <a:cubicBezTo>
                      <a:pt x="1555" y="610"/>
                      <a:pt x="1553" y="609"/>
                      <a:pt x="1551" y="607"/>
                    </a:cubicBezTo>
                    <a:cubicBezTo>
                      <a:pt x="1532" y="592"/>
                      <a:pt x="1512" y="577"/>
                      <a:pt x="1493" y="562"/>
                    </a:cubicBezTo>
                    <a:cubicBezTo>
                      <a:pt x="1490" y="560"/>
                      <a:pt x="1488" y="558"/>
                      <a:pt x="1485" y="556"/>
                    </a:cubicBezTo>
                    <a:cubicBezTo>
                      <a:pt x="1482" y="554"/>
                      <a:pt x="1479" y="552"/>
                      <a:pt x="1476" y="551"/>
                    </a:cubicBezTo>
                    <a:cubicBezTo>
                      <a:pt x="1468" y="549"/>
                      <a:pt x="1461" y="547"/>
                      <a:pt x="1453" y="546"/>
                    </a:cubicBezTo>
                    <a:cubicBezTo>
                      <a:pt x="1441" y="545"/>
                      <a:pt x="1429" y="545"/>
                      <a:pt x="1417" y="545"/>
                    </a:cubicBezTo>
                    <a:cubicBezTo>
                      <a:pt x="1414" y="545"/>
                      <a:pt x="1412" y="545"/>
                      <a:pt x="1409" y="544"/>
                    </a:cubicBezTo>
                    <a:cubicBezTo>
                      <a:pt x="1399" y="540"/>
                      <a:pt x="1387" y="537"/>
                      <a:pt x="1376" y="535"/>
                    </a:cubicBezTo>
                    <a:cubicBezTo>
                      <a:pt x="1365" y="533"/>
                      <a:pt x="1354" y="533"/>
                      <a:pt x="1343" y="533"/>
                    </a:cubicBezTo>
                    <a:cubicBezTo>
                      <a:pt x="1331" y="534"/>
                      <a:pt x="1319" y="535"/>
                      <a:pt x="1308" y="539"/>
                    </a:cubicBezTo>
                    <a:cubicBezTo>
                      <a:pt x="1293" y="544"/>
                      <a:pt x="1277" y="549"/>
                      <a:pt x="1262" y="553"/>
                    </a:cubicBezTo>
                    <a:cubicBezTo>
                      <a:pt x="1259" y="554"/>
                      <a:pt x="1257" y="555"/>
                      <a:pt x="1256" y="557"/>
                    </a:cubicBezTo>
                    <a:cubicBezTo>
                      <a:pt x="1245" y="570"/>
                      <a:pt x="1234" y="583"/>
                      <a:pt x="1224" y="595"/>
                    </a:cubicBezTo>
                    <a:cubicBezTo>
                      <a:pt x="1222" y="597"/>
                      <a:pt x="1221" y="598"/>
                      <a:pt x="1219" y="599"/>
                    </a:cubicBezTo>
                    <a:cubicBezTo>
                      <a:pt x="1190" y="606"/>
                      <a:pt x="1168" y="622"/>
                      <a:pt x="1155" y="649"/>
                    </a:cubicBezTo>
                    <a:cubicBezTo>
                      <a:pt x="1153" y="652"/>
                      <a:pt x="1152" y="654"/>
                      <a:pt x="1151" y="657"/>
                    </a:cubicBezTo>
                    <a:cubicBezTo>
                      <a:pt x="1150" y="659"/>
                      <a:pt x="1150" y="661"/>
                      <a:pt x="1149" y="663"/>
                    </a:cubicBezTo>
                    <a:cubicBezTo>
                      <a:pt x="1149" y="664"/>
                      <a:pt x="1149" y="665"/>
                      <a:pt x="1149" y="666"/>
                    </a:cubicBezTo>
                    <a:cubicBezTo>
                      <a:pt x="1149" y="666"/>
                      <a:pt x="1149" y="665"/>
                      <a:pt x="1149" y="665"/>
                    </a:cubicBezTo>
                    <a:cubicBezTo>
                      <a:pt x="1149" y="665"/>
                      <a:pt x="1149" y="666"/>
                      <a:pt x="1149" y="666"/>
                    </a:cubicBezTo>
                    <a:cubicBezTo>
                      <a:pt x="1149" y="666"/>
                      <a:pt x="1149" y="667"/>
                      <a:pt x="1149" y="667"/>
                    </a:cubicBezTo>
                    <a:cubicBezTo>
                      <a:pt x="1149" y="668"/>
                      <a:pt x="1149" y="668"/>
                      <a:pt x="1149" y="668"/>
                    </a:cubicBezTo>
                    <a:cubicBezTo>
                      <a:pt x="1149" y="669"/>
                      <a:pt x="1150" y="669"/>
                      <a:pt x="1150" y="670"/>
                    </a:cubicBezTo>
                    <a:cubicBezTo>
                      <a:pt x="1151" y="671"/>
                      <a:pt x="1151" y="671"/>
                      <a:pt x="1151" y="672"/>
                    </a:cubicBezTo>
                    <a:cubicBezTo>
                      <a:pt x="1153" y="676"/>
                      <a:pt x="1154" y="680"/>
                      <a:pt x="1154" y="684"/>
                    </a:cubicBezTo>
                    <a:cubicBezTo>
                      <a:pt x="1154" y="691"/>
                      <a:pt x="1153" y="697"/>
                      <a:pt x="1153" y="704"/>
                    </a:cubicBezTo>
                    <a:cubicBezTo>
                      <a:pt x="1151" y="713"/>
                      <a:pt x="1150" y="721"/>
                      <a:pt x="1147" y="729"/>
                    </a:cubicBezTo>
                    <a:cubicBezTo>
                      <a:pt x="1141" y="750"/>
                      <a:pt x="1136" y="770"/>
                      <a:pt x="1132" y="791"/>
                    </a:cubicBezTo>
                    <a:cubicBezTo>
                      <a:pt x="1129" y="807"/>
                      <a:pt x="1127" y="823"/>
                      <a:pt x="1128" y="839"/>
                    </a:cubicBezTo>
                    <a:cubicBezTo>
                      <a:pt x="1128" y="847"/>
                      <a:pt x="1128" y="854"/>
                      <a:pt x="1130" y="861"/>
                    </a:cubicBezTo>
                    <a:cubicBezTo>
                      <a:pt x="1131" y="863"/>
                      <a:pt x="1131" y="865"/>
                      <a:pt x="1132" y="867"/>
                    </a:cubicBezTo>
                    <a:cubicBezTo>
                      <a:pt x="1132" y="869"/>
                      <a:pt x="1133" y="870"/>
                      <a:pt x="1135" y="871"/>
                    </a:cubicBezTo>
                    <a:cubicBezTo>
                      <a:pt x="1149" y="885"/>
                      <a:pt x="1163" y="899"/>
                      <a:pt x="1178" y="912"/>
                    </a:cubicBezTo>
                    <a:cubicBezTo>
                      <a:pt x="1191" y="924"/>
                      <a:pt x="1205" y="935"/>
                      <a:pt x="1220" y="945"/>
                    </a:cubicBezTo>
                    <a:cubicBezTo>
                      <a:pt x="1231" y="952"/>
                      <a:pt x="1243" y="959"/>
                      <a:pt x="1255" y="963"/>
                    </a:cubicBezTo>
                    <a:cubicBezTo>
                      <a:pt x="1269" y="968"/>
                      <a:pt x="1283" y="971"/>
                      <a:pt x="1297" y="969"/>
                    </a:cubicBezTo>
                    <a:cubicBezTo>
                      <a:pt x="1312" y="968"/>
                      <a:pt x="1327" y="967"/>
                      <a:pt x="1342" y="967"/>
                    </a:cubicBezTo>
                    <a:cubicBezTo>
                      <a:pt x="1353" y="966"/>
                      <a:pt x="1364" y="967"/>
                      <a:pt x="1374" y="969"/>
                    </a:cubicBezTo>
                    <a:cubicBezTo>
                      <a:pt x="1378" y="970"/>
                      <a:pt x="1381" y="971"/>
                      <a:pt x="1385" y="972"/>
                    </a:cubicBezTo>
                    <a:cubicBezTo>
                      <a:pt x="1388" y="974"/>
                      <a:pt x="1392" y="977"/>
                      <a:pt x="1394" y="980"/>
                    </a:cubicBezTo>
                    <a:cubicBezTo>
                      <a:pt x="1395" y="981"/>
                      <a:pt x="1395" y="982"/>
                      <a:pt x="1396" y="983"/>
                    </a:cubicBezTo>
                    <a:cubicBezTo>
                      <a:pt x="1397" y="983"/>
                      <a:pt x="1397" y="984"/>
                      <a:pt x="1398" y="984"/>
                    </a:cubicBezTo>
                    <a:cubicBezTo>
                      <a:pt x="1397" y="984"/>
                      <a:pt x="1397" y="983"/>
                      <a:pt x="1396" y="983"/>
                    </a:cubicBezTo>
                    <a:cubicBezTo>
                      <a:pt x="1397" y="983"/>
                      <a:pt x="1397" y="984"/>
                      <a:pt x="1398" y="984"/>
                    </a:cubicBezTo>
                    <a:cubicBezTo>
                      <a:pt x="1398" y="984"/>
                      <a:pt x="1398" y="985"/>
                      <a:pt x="1399" y="985"/>
                    </a:cubicBezTo>
                    <a:cubicBezTo>
                      <a:pt x="1399" y="985"/>
                      <a:pt x="1400" y="985"/>
                      <a:pt x="1400" y="985"/>
                    </a:cubicBezTo>
                    <a:cubicBezTo>
                      <a:pt x="1400" y="986"/>
                      <a:pt x="1401" y="986"/>
                      <a:pt x="1401" y="986"/>
                    </a:cubicBezTo>
                    <a:cubicBezTo>
                      <a:pt x="1401" y="986"/>
                      <a:pt x="1402" y="986"/>
                      <a:pt x="1403" y="986"/>
                    </a:cubicBezTo>
                    <a:cubicBezTo>
                      <a:pt x="1403" y="986"/>
                      <a:pt x="1403" y="986"/>
                      <a:pt x="1403" y="986"/>
                    </a:cubicBezTo>
                    <a:cubicBezTo>
                      <a:pt x="1403" y="986"/>
                      <a:pt x="1403" y="986"/>
                      <a:pt x="1404" y="986"/>
                    </a:cubicBezTo>
                    <a:cubicBezTo>
                      <a:pt x="1403" y="986"/>
                      <a:pt x="1403" y="986"/>
                      <a:pt x="1403" y="986"/>
                    </a:cubicBezTo>
                    <a:cubicBezTo>
                      <a:pt x="1404" y="986"/>
                      <a:pt x="1405" y="986"/>
                      <a:pt x="1406" y="986"/>
                    </a:cubicBezTo>
                    <a:cubicBezTo>
                      <a:pt x="1408" y="986"/>
                      <a:pt x="1410" y="985"/>
                      <a:pt x="1412" y="984"/>
                    </a:cubicBezTo>
                    <a:cubicBezTo>
                      <a:pt x="1414" y="983"/>
                      <a:pt x="1416" y="982"/>
                      <a:pt x="1418" y="981"/>
                    </a:cubicBezTo>
                    <a:cubicBezTo>
                      <a:pt x="1420" y="980"/>
                      <a:pt x="1422" y="980"/>
                      <a:pt x="1423" y="979"/>
                    </a:cubicBezTo>
                    <a:cubicBezTo>
                      <a:pt x="1424" y="979"/>
                      <a:pt x="1424" y="978"/>
                      <a:pt x="1425" y="978"/>
                    </a:cubicBezTo>
                    <a:cubicBezTo>
                      <a:pt x="1425" y="978"/>
                      <a:pt x="1425" y="978"/>
                      <a:pt x="1425" y="978"/>
                    </a:cubicBezTo>
                    <a:cubicBezTo>
                      <a:pt x="1428" y="978"/>
                      <a:pt x="1431" y="979"/>
                      <a:pt x="1432" y="983"/>
                    </a:cubicBezTo>
                    <a:cubicBezTo>
                      <a:pt x="1433" y="986"/>
                      <a:pt x="1434" y="988"/>
                      <a:pt x="1434" y="991"/>
                    </a:cubicBezTo>
                    <a:cubicBezTo>
                      <a:pt x="1437" y="1001"/>
                      <a:pt x="1438" y="1012"/>
                      <a:pt x="1436" y="1023"/>
                    </a:cubicBezTo>
                    <a:cubicBezTo>
                      <a:pt x="1436" y="1031"/>
                      <a:pt x="1433" y="1038"/>
                      <a:pt x="1431" y="1045"/>
                    </a:cubicBezTo>
                    <a:cubicBezTo>
                      <a:pt x="1428" y="1052"/>
                      <a:pt x="1425" y="1059"/>
                      <a:pt x="1423" y="1066"/>
                    </a:cubicBezTo>
                    <a:cubicBezTo>
                      <a:pt x="1421" y="1071"/>
                      <a:pt x="1419" y="1077"/>
                      <a:pt x="1417" y="1083"/>
                    </a:cubicBezTo>
                    <a:cubicBezTo>
                      <a:pt x="1413" y="1097"/>
                      <a:pt x="1413" y="1112"/>
                      <a:pt x="1417" y="1126"/>
                    </a:cubicBezTo>
                    <a:cubicBezTo>
                      <a:pt x="1419" y="1134"/>
                      <a:pt x="1422" y="1141"/>
                      <a:pt x="1425" y="1149"/>
                    </a:cubicBezTo>
                    <a:cubicBezTo>
                      <a:pt x="1427" y="1157"/>
                      <a:pt x="1430" y="1164"/>
                      <a:pt x="1432" y="1172"/>
                    </a:cubicBezTo>
                    <a:cubicBezTo>
                      <a:pt x="1435" y="1185"/>
                      <a:pt x="1433" y="1198"/>
                      <a:pt x="1428" y="1211"/>
                    </a:cubicBezTo>
                    <a:cubicBezTo>
                      <a:pt x="1425" y="1220"/>
                      <a:pt x="1420" y="1227"/>
                      <a:pt x="1414" y="1234"/>
                    </a:cubicBezTo>
                    <a:cubicBezTo>
                      <a:pt x="1409" y="1240"/>
                      <a:pt x="1405" y="1245"/>
                      <a:pt x="1400" y="1250"/>
                    </a:cubicBezTo>
                    <a:cubicBezTo>
                      <a:pt x="1398" y="1251"/>
                      <a:pt x="1396" y="1254"/>
                      <a:pt x="1395" y="1255"/>
                    </a:cubicBezTo>
                    <a:cubicBezTo>
                      <a:pt x="1388" y="1263"/>
                      <a:pt x="1381" y="1272"/>
                      <a:pt x="1376" y="1282"/>
                    </a:cubicBezTo>
                    <a:cubicBezTo>
                      <a:pt x="1373" y="1289"/>
                      <a:pt x="1369" y="1297"/>
                      <a:pt x="1366" y="1305"/>
                    </a:cubicBezTo>
                    <a:cubicBezTo>
                      <a:pt x="1362" y="1317"/>
                      <a:pt x="1361" y="1329"/>
                      <a:pt x="1363" y="1342"/>
                    </a:cubicBezTo>
                    <a:cubicBezTo>
                      <a:pt x="1365" y="1351"/>
                      <a:pt x="1368" y="1360"/>
                      <a:pt x="1369" y="1370"/>
                    </a:cubicBezTo>
                    <a:cubicBezTo>
                      <a:pt x="1370" y="1376"/>
                      <a:pt x="1371" y="1382"/>
                      <a:pt x="1372" y="1387"/>
                    </a:cubicBezTo>
                    <a:cubicBezTo>
                      <a:pt x="1373" y="1390"/>
                      <a:pt x="1373" y="1394"/>
                      <a:pt x="1372" y="1397"/>
                    </a:cubicBezTo>
                    <a:cubicBezTo>
                      <a:pt x="1370" y="1402"/>
                      <a:pt x="1369" y="1406"/>
                      <a:pt x="1367" y="1411"/>
                    </a:cubicBezTo>
                    <a:cubicBezTo>
                      <a:pt x="1362" y="1425"/>
                      <a:pt x="1355" y="1437"/>
                      <a:pt x="1349" y="1450"/>
                    </a:cubicBezTo>
                    <a:cubicBezTo>
                      <a:pt x="1342" y="1464"/>
                      <a:pt x="1336" y="1478"/>
                      <a:pt x="1330" y="1492"/>
                    </a:cubicBezTo>
                    <a:cubicBezTo>
                      <a:pt x="1327" y="1499"/>
                      <a:pt x="1324" y="1506"/>
                      <a:pt x="1322" y="1513"/>
                    </a:cubicBezTo>
                    <a:cubicBezTo>
                      <a:pt x="1321" y="1516"/>
                      <a:pt x="1321" y="1519"/>
                      <a:pt x="1320" y="1523"/>
                    </a:cubicBezTo>
                    <a:cubicBezTo>
                      <a:pt x="1320" y="1524"/>
                      <a:pt x="1320" y="1525"/>
                      <a:pt x="1321" y="1527"/>
                    </a:cubicBezTo>
                    <a:cubicBezTo>
                      <a:pt x="1322" y="1530"/>
                      <a:pt x="1324" y="1533"/>
                      <a:pt x="1327" y="1535"/>
                    </a:cubicBezTo>
                    <a:cubicBezTo>
                      <a:pt x="1192" y="1628"/>
                      <a:pt x="1031" y="1679"/>
                      <a:pt x="863" y="1679"/>
                    </a:cubicBezTo>
                    <a:close/>
                    <a:moveTo>
                      <a:pt x="282" y="572"/>
                    </a:moveTo>
                    <a:cubicBezTo>
                      <a:pt x="282" y="571"/>
                      <a:pt x="282" y="571"/>
                      <a:pt x="282" y="570"/>
                    </a:cubicBezTo>
                    <a:cubicBezTo>
                      <a:pt x="282" y="571"/>
                      <a:pt x="282" y="571"/>
                      <a:pt x="282" y="572"/>
                    </a:cubicBezTo>
                    <a:close/>
                    <a:moveTo>
                      <a:pt x="282" y="570"/>
                    </a:moveTo>
                    <a:cubicBezTo>
                      <a:pt x="282" y="569"/>
                      <a:pt x="283" y="569"/>
                      <a:pt x="283" y="568"/>
                    </a:cubicBezTo>
                    <a:cubicBezTo>
                      <a:pt x="283" y="569"/>
                      <a:pt x="282" y="569"/>
                      <a:pt x="282" y="570"/>
                    </a:cubicBezTo>
                    <a:close/>
                    <a:moveTo>
                      <a:pt x="283" y="568"/>
                    </a:moveTo>
                    <a:cubicBezTo>
                      <a:pt x="284" y="567"/>
                      <a:pt x="284" y="567"/>
                      <a:pt x="284" y="566"/>
                    </a:cubicBezTo>
                    <a:cubicBezTo>
                      <a:pt x="284" y="567"/>
                      <a:pt x="284" y="567"/>
                      <a:pt x="283" y="568"/>
                    </a:cubicBezTo>
                    <a:close/>
                    <a:moveTo>
                      <a:pt x="300" y="507"/>
                    </a:moveTo>
                    <a:cubicBezTo>
                      <a:pt x="300" y="507"/>
                      <a:pt x="300" y="507"/>
                      <a:pt x="300" y="507"/>
                    </a:cubicBezTo>
                    <a:cubicBezTo>
                      <a:pt x="300" y="507"/>
                      <a:pt x="300" y="507"/>
                      <a:pt x="300" y="507"/>
                    </a:cubicBezTo>
                    <a:close/>
                    <a:moveTo>
                      <a:pt x="299" y="507"/>
                    </a:moveTo>
                    <a:cubicBezTo>
                      <a:pt x="299" y="507"/>
                      <a:pt x="299" y="507"/>
                      <a:pt x="299" y="507"/>
                    </a:cubicBezTo>
                    <a:cubicBezTo>
                      <a:pt x="299" y="507"/>
                      <a:pt x="299" y="507"/>
                      <a:pt x="299" y="507"/>
                    </a:cubicBezTo>
                    <a:close/>
                    <a:moveTo>
                      <a:pt x="298" y="507"/>
                    </a:moveTo>
                    <a:cubicBezTo>
                      <a:pt x="298" y="507"/>
                      <a:pt x="297" y="507"/>
                      <a:pt x="297" y="508"/>
                    </a:cubicBezTo>
                    <a:cubicBezTo>
                      <a:pt x="297" y="507"/>
                      <a:pt x="298" y="507"/>
                      <a:pt x="298" y="507"/>
                    </a:cubicBezTo>
                    <a:close/>
                    <a:moveTo>
                      <a:pt x="242" y="485"/>
                    </a:moveTo>
                    <a:cubicBezTo>
                      <a:pt x="242" y="486"/>
                      <a:pt x="242" y="486"/>
                      <a:pt x="242" y="487"/>
                    </a:cubicBezTo>
                    <a:cubicBezTo>
                      <a:pt x="242" y="486"/>
                      <a:pt x="242" y="486"/>
                      <a:pt x="242" y="485"/>
                    </a:cubicBezTo>
                    <a:close/>
                    <a:moveTo>
                      <a:pt x="243" y="490"/>
                    </a:moveTo>
                    <a:cubicBezTo>
                      <a:pt x="243" y="490"/>
                      <a:pt x="243" y="491"/>
                      <a:pt x="243" y="491"/>
                    </a:cubicBezTo>
                    <a:cubicBezTo>
                      <a:pt x="243" y="491"/>
                      <a:pt x="243" y="490"/>
                      <a:pt x="243" y="490"/>
                    </a:cubicBezTo>
                    <a:close/>
                    <a:moveTo>
                      <a:pt x="659" y="294"/>
                    </a:moveTo>
                    <a:cubicBezTo>
                      <a:pt x="659" y="294"/>
                      <a:pt x="660" y="294"/>
                      <a:pt x="660" y="294"/>
                    </a:cubicBezTo>
                    <a:cubicBezTo>
                      <a:pt x="660" y="294"/>
                      <a:pt x="659" y="294"/>
                      <a:pt x="659" y="294"/>
                    </a:cubicBezTo>
                    <a:close/>
                    <a:moveTo>
                      <a:pt x="793" y="280"/>
                    </a:moveTo>
                    <a:cubicBezTo>
                      <a:pt x="793" y="280"/>
                      <a:pt x="794" y="280"/>
                      <a:pt x="794" y="280"/>
                    </a:cubicBezTo>
                    <a:cubicBezTo>
                      <a:pt x="794" y="280"/>
                      <a:pt x="793" y="280"/>
                      <a:pt x="793" y="280"/>
                    </a:cubicBezTo>
                    <a:close/>
                    <a:moveTo>
                      <a:pt x="797" y="279"/>
                    </a:moveTo>
                    <a:cubicBezTo>
                      <a:pt x="798" y="279"/>
                      <a:pt x="798" y="279"/>
                      <a:pt x="798" y="279"/>
                    </a:cubicBezTo>
                    <a:cubicBezTo>
                      <a:pt x="798" y="279"/>
                      <a:pt x="798" y="279"/>
                      <a:pt x="797" y="279"/>
                    </a:cubicBezTo>
                    <a:close/>
                    <a:moveTo>
                      <a:pt x="801" y="277"/>
                    </a:moveTo>
                    <a:cubicBezTo>
                      <a:pt x="802" y="277"/>
                      <a:pt x="802" y="277"/>
                      <a:pt x="802" y="276"/>
                    </a:cubicBezTo>
                    <a:cubicBezTo>
                      <a:pt x="802" y="277"/>
                      <a:pt x="802" y="277"/>
                      <a:pt x="801" y="277"/>
                    </a:cubicBezTo>
                    <a:close/>
                    <a:moveTo>
                      <a:pt x="636" y="167"/>
                    </a:moveTo>
                    <a:cubicBezTo>
                      <a:pt x="636" y="166"/>
                      <a:pt x="636" y="165"/>
                      <a:pt x="637" y="165"/>
                    </a:cubicBezTo>
                    <a:cubicBezTo>
                      <a:pt x="636" y="165"/>
                      <a:pt x="636" y="166"/>
                      <a:pt x="636" y="167"/>
                    </a:cubicBezTo>
                    <a:close/>
                    <a:moveTo>
                      <a:pt x="637" y="161"/>
                    </a:moveTo>
                    <a:cubicBezTo>
                      <a:pt x="637" y="160"/>
                      <a:pt x="637" y="160"/>
                      <a:pt x="637" y="159"/>
                    </a:cubicBezTo>
                    <a:cubicBezTo>
                      <a:pt x="637" y="160"/>
                      <a:pt x="637" y="160"/>
                      <a:pt x="637" y="161"/>
                    </a:cubicBezTo>
                    <a:close/>
                    <a:moveTo>
                      <a:pt x="867" y="83"/>
                    </a:moveTo>
                    <a:cubicBezTo>
                      <a:pt x="867" y="82"/>
                      <a:pt x="867" y="82"/>
                      <a:pt x="867" y="82"/>
                    </a:cubicBezTo>
                    <a:cubicBezTo>
                      <a:pt x="867" y="82"/>
                      <a:pt x="867" y="82"/>
                      <a:pt x="867" y="83"/>
                    </a:cubicBezTo>
                    <a:close/>
                    <a:moveTo>
                      <a:pt x="867" y="81"/>
                    </a:moveTo>
                    <a:cubicBezTo>
                      <a:pt x="867" y="81"/>
                      <a:pt x="866" y="81"/>
                      <a:pt x="866" y="81"/>
                    </a:cubicBezTo>
                    <a:cubicBezTo>
                      <a:pt x="866" y="81"/>
                      <a:pt x="867" y="81"/>
                      <a:pt x="867" y="81"/>
                    </a:cubicBezTo>
                    <a:close/>
                    <a:moveTo>
                      <a:pt x="1313" y="517"/>
                    </a:moveTo>
                    <a:cubicBezTo>
                      <a:pt x="1313" y="517"/>
                      <a:pt x="1313" y="517"/>
                      <a:pt x="1312" y="517"/>
                    </a:cubicBezTo>
                    <a:cubicBezTo>
                      <a:pt x="1313" y="517"/>
                      <a:pt x="1313" y="517"/>
                      <a:pt x="1313" y="517"/>
                    </a:cubicBezTo>
                    <a:close/>
                    <a:moveTo>
                      <a:pt x="1310" y="516"/>
                    </a:moveTo>
                    <a:cubicBezTo>
                      <a:pt x="1309" y="516"/>
                      <a:pt x="1309" y="516"/>
                      <a:pt x="1309" y="516"/>
                    </a:cubicBezTo>
                    <a:cubicBezTo>
                      <a:pt x="1309" y="516"/>
                      <a:pt x="1309" y="516"/>
                      <a:pt x="1310" y="516"/>
                    </a:cubicBezTo>
                    <a:close/>
                    <a:moveTo>
                      <a:pt x="1316" y="517"/>
                    </a:moveTo>
                    <a:cubicBezTo>
                      <a:pt x="1316" y="517"/>
                      <a:pt x="1317" y="517"/>
                      <a:pt x="1317" y="517"/>
                    </a:cubicBezTo>
                    <a:cubicBezTo>
                      <a:pt x="1317" y="517"/>
                      <a:pt x="1316" y="517"/>
                      <a:pt x="1316" y="517"/>
                    </a:cubicBezTo>
                    <a:close/>
                    <a:moveTo>
                      <a:pt x="1149" y="668"/>
                    </a:moveTo>
                    <a:cubicBezTo>
                      <a:pt x="1149" y="668"/>
                      <a:pt x="1149" y="668"/>
                      <a:pt x="1149" y="667"/>
                    </a:cubicBezTo>
                    <a:cubicBezTo>
                      <a:pt x="1149" y="668"/>
                      <a:pt x="1149" y="668"/>
                      <a:pt x="1149" y="668"/>
                    </a:cubicBezTo>
                    <a:close/>
                    <a:moveTo>
                      <a:pt x="1399" y="985"/>
                    </a:moveTo>
                    <a:cubicBezTo>
                      <a:pt x="1399" y="985"/>
                      <a:pt x="1400" y="985"/>
                      <a:pt x="1400" y="985"/>
                    </a:cubicBezTo>
                    <a:cubicBezTo>
                      <a:pt x="1400" y="985"/>
                      <a:pt x="1399" y="985"/>
                      <a:pt x="1399" y="985"/>
                    </a:cubicBezTo>
                    <a:close/>
                    <a:moveTo>
                      <a:pt x="1401" y="986"/>
                    </a:moveTo>
                    <a:cubicBezTo>
                      <a:pt x="1401" y="986"/>
                      <a:pt x="1402" y="986"/>
                      <a:pt x="1403" y="986"/>
                    </a:cubicBezTo>
                    <a:cubicBezTo>
                      <a:pt x="1402" y="986"/>
                      <a:pt x="1401" y="986"/>
                      <a:pt x="1401" y="986"/>
                    </a:cubicBezTo>
                    <a:close/>
                    <a:moveTo>
                      <a:pt x="1425" y="978"/>
                    </a:moveTo>
                    <a:cubicBezTo>
                      <a:pt x="1425" y="978"/>
                      <a:pt x="1425" y="978"/>
                      <a:pt x="1425" y="978"/>
                    </a:cubicBezTo>
                    <a:cubicBezTo>
                      <a:pt x="1425" y="978"/>
                      <a:pt x="1425" y="978"/>
                      <a:pt x="1425" y="978"/>
                    </a:cubicBezTo>
                    <a:close/>
                    <a:moveTo>
                      <a:pt x="986" y="168"/>
                    </a:moveTo>
                    <a:cubicBezTo>
                      <a:pt x="987" y="167"/>
                      <a:pt x="988" y="167"/>
                      <a:pt x="988" y="167"/>
                    </a:cubicBezTo>
                    <a:cubicBezTo>
                      <a:pt x="1003" y="161"/>
                      <a:pt x="1018" y="156"/>
                      <a:pt x="1033" y="150"/>
                    </a:cubicBezTo>
                    <a:cubicBezTo>
                      <a:pt x="1034" y="150"/>
                      <a:pt x="1034" y="150"/>
                      <a:pt x="1036" y="149"/>
                    </a:cubicBezTo>
                    <a:cubicBezTo>
                      <a:pt x="1041" y="152"/>
                      <a:pt x="1046" y="155"/>
                      <a:pt x="1051" y="159"/>
                    </a:cubicBezTo>
                    <a:cubicBezTo>
                      <a:pt x="1057" y="165"/>
                      <a:pt x="1057" y="171"/>
                      <a:pt x="1051" y="178"/>
                    </a:cubicBezTo>
                    <a:cubicBezTo>
                      <a:pt x="1049" y="178"/>
                      <a:pt x="1048" y="179"/>
                      <a:pt x="1047" y="180"/>
                    </a:cubicBezTo>
                    <a:cubicBezTo>
                      <a:pt x="1045" y="181"/>
                      <a:pt x="1044" y="183"/>
                      <a:pt x="1044" y="185"/>
                    </a:cubicBezTo>
                    <a:cubicBezTo>
                      <a:pt x="1042" y="190"/>
                      <a:pt x="1041" y="195"/>
                      <a:pt x="1039" y="199"/>
                    </a:cubicBezTo>
                    <a:cubicBezTo>
                      <a:pt x="1039" y="200"/>
                      <a:pt x="1039" y="201"/>
                      <a:pt x="1039" y="202"/>
                    </a:cubicBezTo>
                    <a:cubicBezTo>
                      <a:pt x="1037" y="202"/>
                      <a:pt x="1036" y="202"/>
                      <a:pt x="1035" y="202"/>
                    </a:cubicBezTo>
                    <a:cubicBezTo>
                      <a:pt x="1024" y="201"/>
                      <a:pt x="1013" y="199"/>
                      <a:pt x="1002" y="196"/>
                    </a:cubicBezTo>
                    <a:cubicBezTo>
                      <a:pt x="996" y="194"/>
                      <a:pt x="990" y="190"/>
                      <a:pt x="985" y="186"/>
                    </a:cubicBezTo>
                    <a:cubicBezTo>
                      <a:pt x="984" y="184"/>
                      <a:pt x="982" y="183"/>
                      <a:pt x="981" y="181"/>
                    </a:cubicBezTo>
                    <a:cubicBezTo>
                      <a:pt x="979" y="176"/>
                      <a:pt x="981" y="170"/>
                      <a:pt x="986" y="168"/>
                    </a:cubicBezTo>
                    <a:close/>
                    <a:moveTo>
                      <a:pt x="533" y="585"/>
                    </a:moveTo>
                    <a:cubicBezTo>
                      <a:pt x="533" y="586"/>
                      <a:pt x="533" y="586"/>
                      <a:pt x="532" y="587"/>
                    </a:cubicBezTo>
                    <a:cubicBezTo>
                      <a:pt x="531" y="588"/>
                      <a:pt x="531" y="589"/>
                      <a:pt x="529" y="588"/>
                    </a:cubicBezTo>
                    <a:cubicBezTo>
                      <a:pt x="528" y="588"/>
                      <a:pt x="527" y="587"/>
                      <a:pt x="526" y="586"/>
                    </a:cubicBezTo>
                    <a:cubicBezTo>
                      <a:pt x="516" y="581"/>
                      <a:pt x="506" y="579"/>
                      <a:pt x="496" y="579"/>
                    </a:cubicBezTo>
                    <a:cubicBezTo>
                      <a:pt x="491" y="579"/>
                      <a:pt x="486" y="580"/>
                      <a:pt x="481" y="580"/>
                    </a:cubicBezTo>
                    <a:cubicBezTo>
                      <a:pt x="476" y="580"/>
                      <a:pt x="471" y="580"/>
                      <a:pt x="466" y="579"/>
                    </a:cubicBezTo>
                    <a:cubicBezTo>
                      <a:pt x="464" y="579"/>
                      <a:pt x="463" y="578"/>
                      <a:pt x="461" y="578"/>
                    </a:cubicBezTo>
                    <a:cubicBezTo>
                      <a:pt x="460" y="577"/>
                      <a:pt x="460" y="576"/>
                      <a:pt x="461" y="575"/>
                    </a:cubicBezTo>
                    <a:cubicBezTo>
                      <a:pt x="462" y="575"/>
                      <a:pt x="463" y="573"/>
                      <a:pt x="464" y="573"/>
                    </a:cubicBezTo>
                    <a:cubicBezTo>
                      <a:pt x="466" y="572"/>
                      <a:pt x="469" y="570"/>
                      <a:pt x="471" y="569"/>
                    </a:cubicBezTo>
                    <a:cubicBezTo>
                      <a:pt x="482" y="564"/>
                      <a:pt x="492" y="559"/>
                      <a:pt x="503" y="555"/>
                    </a:cubicBezTo>
                    <a:cubicBezTo>
                      <a:pt x="504" y="554"/>
                      <a:pt x="506" y="554"/>
                      <a:pt x="506" y="554"/>
                    </a:cubicBezTo>
                    <a:cubicBezTo>
                      <a:pt x="507" y="554"/>
                      <a:pt x="509" y="554"/>
                      <a:pt x="511" y="555"/>
                    </a:cubicBezTo>
                    <a:cubicBezTo>
                      <a:pt x="514" y="557"/>
                      <a:pt x="519" y="560"/>
                      <a:pt x="523" y="563"/>
                    </a:cubicBezTo>
                    <a:cubicBezTo>
                      <a:pt x="525" y="564"/>
                      <a:pt x="528" y="566"/>
                      <a:pt x="530" y="566"/>
                    </a:cubicBezTo>
                    <a:cubicBezTo>
                      <a:pt x="533" y="567"/>
                      <a:pt x="534" y="569"/>
                      <a:pt x="535" y="571"/>
                    </a:cubicBezTo>
                    <a:cubicBezTo>
                      <a:pt x="536" y="573"/>
                      <a:pt x="535" y="580"/>
                      <a:pt x="533" y="585"/>
                    </a:cubicBezTo>
                    <a:close/>
                    <a:moveTo>
                      <a:pt x="488" y="529"/>
                    </a:moveTo>
                    <a:cubicBezTo>
                      <a:pt x="491" y="528"/>
                      <a:pt x="492" y="525"/>
                      <a:pt x="490" y="523"/>
                    </a:cubicBezTo>
                    <a:cubicBezTo>
                      <a:pt x="489" y="522"/>
                      <a:pt x="489" y="520"/>
                      <a:pt x="488" y="520"/>
                    </a:cubicBezTo>
                    <a:cubicBezTo>
                      <a:pt x="486" y="519"/>
                      <a:pt x="484" y="518"/>
                      <a:pt x="483" y="518"/>
                    </a:cubicBezTo>
                    <a:cubicBezTo>
                      <a:pt x="480" y="517"/>
                      <a:pt x="477" y="517"/>
                      <a:pt x="474" y="516"/>
                    </a:cubicBezTo>
                    <a:cubicBezTo>
                      <a:pt x="467" y="515"/>
                      <a:pt x="461" y="515"/>
                      <a:pt x="454" y="515"/>
                    </a:cubicBezTo>
                    <a:cubicBezTo>
                      <a:pt x="445" y="514"/>
                      <a:pt x="437" y="511"/>
                      <a:pt x="429" y="505"/>
                    </a:cubicBezTo>
                    <a:cubicBezTo>
                      <a:pt x="428" y="504"/>
                      <a:pt x="426" y="503"/>
                      <a:pt x="424" y="501"/>
                    </a:cubicBezTo>
                    <a:cubicBezTo>
                      <a:pt x="423" y="500"/>
                      <a:pt x="421" y="499"/>
                      <a:pt x="420" y="498"/>
                    </a:cubicBezTo>
                    <a:cubicBezTo>
                      <a:pt x="419" y="498"/>
                      <a:pt x="418" y="497"/>
                      <a:pt x="416" y="497"/>
                    </a:cubicBezTo>
                    <a:cubicBezTo>
                      <a:pt x="418" y="497"/>
                      <a:pt x="419" y="498"/>
                      <a:pt x="420" y="498"/>
                    </a:cubicBezTo>
                    <a:cubicBezTo>
                      <a:pt x="419" y="498"/>
                      <a:pt x="418" y="497"/>
                      <a:pt x="416" y="497"/>
                    </a:cubicBezTo>
                    <a:cubicBezTo>
                      <a:pt x="416" y="497"/>
                      <a:pt x="416" y="496"/>
                      <a:pt x="415" y="496"/>
                    </a:cubicBezTo>
                    <a:cubicBezTo>
                      <a:pt x="415" y="496"/>
                      <a:pt x="414" y="496"/>
                      <a:pt x="413" y="495"/>
                    </a:cubicBezTo>
                    <a:cubicBezTo>
                      <a:pt x="413" y="495"/>
                      <a:pt x="412" y="495"/>
                      <a:pt x="412" y="495"/>
                    </a:cubicBezTo>
                    <a:cubicBezTo>
                      <a:pt x="411" y="495"/>
                      <a:pt x="411" y="495"/>
                      <a:pt x="410" y="495"/>
                    </a:cubicBezTo>
                    <a:cubicBezTo>
                      <a:pt x="409" y="495"/>
                      <a:pt x="409" y="495"/>
                      <a:pt x="408" y="495"/>
                    </a:cubicBezTo>
                    <a:cubicBezTo>
                      <a:pt x="408" y="495"/>
                      <a:pt x="408" y="494"/>
                      <a:pt x="407" y="494"/>
                    </a:cubicBezTo>
                    <a:cubicBezTo>
                      <a:pt x="408" y="494"/>
                      <a:pt x="408" y="495"/>
                      <a:pt x="408" y="495"/>
                    </a:cubicBezTo>
                    <a:cubicBezTo>
                      <a:pt x="407" y="494"/>
                      <a:pt x="407" y="494"/>
                      <a:pt x="406" y="495"/>
                    </a:cubicBezTo>
                    <a:cubicBezTo>
                      <a:pt x="403" y="495"/>
                      <a:pt x="399" y="495"/>
                      <a:pt x="396" y="496"/>
                    </a:cubicBezTo>
                    <a:cubicBezTo>
                      <a:pt x="393" y="497"/>
                      <a:pt x="389" y="498"/>
                      <a:pt x="386" y="500"/>
                    </a:cubicBezTo>
                    <a:cubicBezTo>
                      <a:pt x="382" y="503"/>
                      <a:pt x="377" y="513"/>
                      <a:pt x="377" y="515"/>
                    </a:cubicBezTo>
                    <a:cubicBezTo>
                      <a:pt x="377" y="516"/>
                      <a:pt x="378" y="518"/>
                      <a:pt x="379" y="518"/>
                    </a:cubicBezTo>
                    <a:cubicBezTo>
                      <a:pt x="382" y="519"/>
                      <a:pt x="384" y="520"/>
                      <a:pt x="387" y="521"/>
                    </a:cubicBezTo>
                    <a:cubicBezTo>
                      <a:pt x="391" y="522"/>
                      <a:pt x="395" y="522"/>
                      <a:pt x="399" y="523"/>
                    </a:cubicBezTo>
                    <a:cubicBezTo>
                      <a:pt x="418" y="526"/>
                      <a:pt x="437" y="530"/>
                      <a:pt x="457" y="532"/>
                    </a:cubicBezTo>
                    <a:cubicBezTo>
                      <a:pt x="465" y="531"/>
                      <a:pt x="473" y="532"/>
                      <a:pt x="480" y="531"/>
                    </a:cubicBezTo>
                    <a:cubicBezTo>
                      <a:pt x="483" y="531"/>
                      <a:pt x="486" y="530"/>
                      <a:pt x="488" y="529"/>
                    </a:cubicBezTo>
                    <a:close/>
                    <a:moveTo>
                      <a:pt x="415" y="496"/>
                    </a:moveTo>
                    <a:cubicBezTo>
                      <a:pt x="415" y="496"/>
                      <a:pt x="414" y="496"/>
                      <a:pt x="413" y="495"/>
                    </a:cubicBezTo>
                    <a:cubicBezTo>
                      <a:pt x="414" y="496"/>
                      <a:pt x="415" y="496"/>
                      <a:pt x="415" y="496"/>
                    </a:cubicBezTo>
                    <a:close/>
                    <a:moveTo>
                      <a:pt x="412" y="495"/>
                    </a:moveTo>
                    <a:cubicBezTo>
                      <a:pt x="411" y="495"/>
                      <a:pt x="411" y="495"/>
                      <a:pt x="410" y="495"/>
                    </a:cubicBezTo>
                    <a:cubicBezTo>
                      <a:pt x="411" y="495"/>
                      <a:pt x="411" y="495"/>
                      <a:pt x="412" y="495"/>
                    </a:cubicBezTo>
                    <a:close/>
                    <a:moveTo>
                      <a:pt x="1201" y="298"/>
                    </a:moveTo>
                    <a:cubicBezTo>
                      <a:pt x="1201" y="298"/>
                      <a:pt x="1201" y="298"/>
                      <a:pt x="1201" y="298"/>
                    </a:cubicBezTo>
                    <a:cubicBezTo>
                      <a:pt x="1201" y="297"/>
                      <a:pt x="1201" y="297"/>
                      <a:pt x="1202" y="297"/>
                    </a:cubicBezTo>
                    <a:cubicBezTo>
                      <a:pt x="1201" y="297"/>
                      <a:pt x="1201" y="297"/>
                      <a:pt x="1201" y="298"/>
                    </a:cubicBezTo>
                    <a:cubicBezTo>
                      <a:pt x="1201" y="297"/>
                      <a:pt x="1201" y="297"/>
                      <a:pt x="1202" y="297"/>
                    </a:cubicBezTo>
                    <a:cubicBezTo>
                      <a:pt x="1203" y="295"/>
                      <a:pt x="1205" y="294"/>
                      <a:pt x="1207" y="293"/>
                    </a:cubicBezTo>
                    <a:cubicBezTo>
                      <a:pt x="1208" y="292"/>
                      <a:pt x="1210" y="290"/>
                      <a:pt x="1212" y="289"/>
                    </a:cubicBezTo>
                    <a:cubicBezTo>
                      <a:pt x="1214" y="287"/>
                      <a:pt x="1216" y="286"/>
                      <a:pt x="1218" y="284"/>
                    </a:cubicBezTo>
                    <a:cubicBezTo>
                      <a:pt x="1220" y="283"/>
                      <a:pt x="1222" y="281"/>
                      <a:pt x="1223" y="280"/>
                    </a:cubicBezTo>
                    <a:cubicBezTo>
                      <a:pt x="1223" y="279"/>
                      <a:pt x="1223" y="278"/>
                      <a:pt x="1223" y="277"/>
                    </a:cubicBezTo>
                    <a:cubicBezTo>
                      <a:pt x="1222" y="272"/>
                      <a:pt x="1221" y="267"/>
                      <a:pt x="1219" y="263"/>
                    </a:cubicBezTo>
                    <a:cubicBezTo>
                      <a:pt x="1217" y="261"/>
                      <a:pt x="1218" y="258"/>
                      <a:pt x="1219" y="256"/>
                    </a:cubicBezTo>
                    <a:cubicBezTo>
                      <a:pt x="1223" y="252"/>
                      <a:pt x="1228" y="251"/>
                      <a:pt x="1233" y="252"/>
                    </a:cubicBezTo>
                    <a:cubicBezTo>
                      <a:pt x="1235" y="252"/>
                      <a:pt x="1236" y="253"/>
                      <a:pt x="1237" y="254"/>
                    </a:cubicBezTo>
                    <a:cubicBezTo>
                      <a:pt x="1239" y="255"/>
                      <a:pt x="1242" y="258"/>
                      <a:pt x="1243" y="260"/>
                    </a:cubicBezTo>
                    <a:cubicBezTo>
                      <a:pt x="1245" y="262"/>
                      <a:pt x="1247" y="264"/>
                      <a:pt x="1249" y="266"/>
                    </a:cubicBezTo>
                    <a:cubicBezTo>
                      <a:pt x="1251" y="269"/>
                      <a:pt x="1253" y="271"/>
                      <a:pt x="1256" y="272"/>
                    </a:cubicBezTo>
                    <a:cubicBezTo>
                      <a:pt x="1265" y="275"/>
                      <a:pt x="1271" y="281"/>
                      <a:pt x="1277" y="286"/>
                    </a:cubicBezTo>
                    <a:cubicBezTo>
                      <a:pt x="1290" y="300"/>
                      <a:pt x="1298" y="316"/>
                      <a:pt x="1303" y="333"/>
                    </a:cubicBezTo>
                    <a:cubicBezTo>
                      <a:pt x="1304" y="336"/>
                      <a:pt x="1304" y="338"/>
                      <a:pt x="1305" y="341"/>
                    </a:cubicBezTo>
                    <a:cubicBezTo>
                      <a:pt x="1299" y="346"/>
                      <a:pt x="1292" y="352"/>
                      <a:pt x="1285" y="355"/>
                    </a:cubicBezTo>
                    <a:cubicBezTo>
                      <a:pt x="1280" y="358"/>
                      <a:pt x="1275" y="360"/>
                      <a:pt x="1270" y="360"/>
                    </a:cubicBezTo>
                    <a:cubicBezTo>
                      <a:pt x="1262" y="361"/>
                      <a:pt x="1256" y="359"/>
                      <a:pt x="1250" y="353"/>
                    </a:cubicBezTo>
                    <a:cubicBezTo>
                      <a:pt x="1247" y="349"/>
                      <a:pt x="1245" y="345"/>
                      <a:pt x="1244" y="340"/>
                    </a:cubicBezTo>
                    <a:cubicBezTo>
                      <a:pt x="1243" y="330"/>
                      <a:pt x="1242" y="322"/>
                      <a:pt x="1239" y="313"/>
                    </a:cubicBezTo>
                    <a:cubicBezTo>
                      <a:pt x="1239" y="309"/>
                      <a:pt x="1235" y="309"/>
                      <a:pt x="1235" y="309"/>
                    </a:cubicBezTo>
                    <a:cubicBezTo>
                      <a:pt x="1235" y="309"/>
                      <a:pt x="1232" y="309"/>
                      <a:pt x="1230" y="311"/>
                    </a:cubicBezTo>
                    <a:cubicBezTo>
                      <a:pt x="1227" y="312"/>
                      <a:pt x="1224" y="313"/>
                      <a:pt x="1222" y="315"/>
                    </a:cubicBezTo>
                    <a:cubicBezTo>
                      <a:pt x="1219" y="316"/>
                      <a:pt x="1219" y="316"/>
                      <a:pt x="1216" y="317"/>
                    </a:cubicBezTo>
                    <a:cubicBezTo>
                      <a:pt x="1211" y="319"/>
                      <a:pt x="1200" y="302"/>
                      <a:pt x="1201" y="298"/>
                    </a:cubicBezTo>
                    <a:cubicBezTo>
                      <a:pt x="1201" y="298"/>
                      <a:pt x="1201" y="298"/>
                      <a:pt x="1201" y="298"/>
                    </a:cubicBezTo>
                    <a:cubicBezTo>
                      <a:pt x="1201" y="298"/>
                      <a:pt x="1201" y="298"/>
                      <a:pt x="1201" y="2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FFFFFF"/>
                  </a:solidFill>
                  <a:latin typeface="Calibri Light" panose="020F0302020204030204" pitchFamily="34" charset="0"/>
                </a:endParaRPr>
              </a:p>
            </p:txBody>
          </p:sp>
        </p:grpSp>
        <p:grpSp>
          <p:nvGrpSpPr>
            <p:cNvPr id="25" name="Gruppieren 24"/>
            <p:cNvGrpSpPr/>
            <p:nvPr/>
          </p:nvGrpSpPr>
          <p:grpSpPr bwMode="white">
            <a:xfrm>
              <a:off x="3732481" y="5439392"/>
              <a:ext cx="2702091" cy="485496"/>
              <a:chOff x="3828599" y="5744195"/>
              <a:chExt cx="2702091" cy="485496"/>
            </a:xfrm>
          </p:grpSpPr>
          <p:sp>
            <p:nvSpPr>
              <p:cNvPr id="32" name="_text"/>
              <p:cNvSpPr txBox="1">
                <a:spLocks/>
              </p:cNvSpPr>
              <p:nvPr/>
            </p:nvSpPr>
            <p:spPr bwMode="white">
              <a:xfrm>
                <a:off x="4375366" y="5761234"/>
                <a:ext cx="2155324" cy="468457"/>
              </a:xfrm>
              <a:prstGeom prst="rect">
                <a:avLst/>
              </a:prstGeom>
            </p:spPr>
            <p:txBody>
              <a:bodyPr vert="horz" lIns="72000" tIns="72000" rIns="72000" bIns="72000" rtlCol="0" anchor="t">
                <a:noAutofit/>
              </a:bodyPr>
              <a:lstStyle/>
              <a:p>
                <a:pPr defTabSz="1219078">
                  <a:lnSpc>
                    <a:spcPct val="95000"/>
                  </a:lnSpc>
                  <a:spcAft>
                    <a:spcPts val="1067"/>
                  </a:spcAft>
                  <a:defRPr/>
                </a:pPr>
                <a:r>
                  <a:rPr lang="en-US" noProof="1" smtClean="0">
                    <a:solidFill>
                      <a:srgbClr val="FFFFFF"/>
                    </a:solidFill>
                    <a:latin typeface="Calibri Light" panose="020F0302020204030204" pitchFamily="34" charset="0"/>
                  </a:rPr>
                  <a:t>FACEBOOK</a:t>
                </a:r>
                <a:endParaRPr lang="en-US" noProof="1">
                  <a:solidFill>
                    <a:srgbClr val="FFFFFF"/>
                  </a:solidFill>
                  <a:latin typeface="Calibri Light" panose="020F0302020204030204" pitchFamily="34" charset="0"/>
                </a:endParaRPr>
              </a:p>
            </p:txBody>
          </p:sp>
          <p:sp>
            <p:nvSpPr>
              <p:cNvPr id="33" name="Freeform 7"/>
              <p:cNvSpPr>
                <a:spLocks noEditPoints="1"/>
              </p:cNvSpPr>
              <p:nvPr/>
            </p:nvSpPr>
            <p:spPr bwMode="white">
              <a:xfrm>
                <a:off x="3828599" y="5744195"/>
                <a:ext cx="435926" cy="435926"/>
              </a:xfrm>
              <a:custGeom>
                <a:avLst/>
                <a:gdLst>
                  <a:gd name="T0" fmla="*/ 162 w 323"/>
                  <a:gd name="T1" fmla="*/ 0 h 323"/>
                  <a:gd name="T2" fmla="*/ 0 w 323"/>
                  <a:gd name="T3" fmla="*/ 162 h 323"/>
                  <a:gd name="T4" fmla="*/ 162 w 323"/>
                  <a:gd name="T5" fmla="*/ 323 h 323"/>
                  <a:gd name="T6" fmla="*/ 323 w 323"/>
                  <a:gd name="T7" fmla="*/ 162 h 323"/>
                  <a:gd name="T8" fmla="*/ 162 w 323"/>
                  <a:gd name="T9" fmla="*/ 0 h 323"/>
                  <a:gd name="T10" fmla="*/ 197 w 323"/>
                  <a:gd name="T11" fmla="*/ 162 h 323"/>
                  <a:gd name="T12" fmla="*/ 175 w 323"/>
                  <a:gd name="T13" fmla="*/ 162 h 323"/>
                  <a:gd name="T14" fmla="*/ 175 w 323"/>
                  <a:gd name="T15" fmla="*/ 244 h 323"/>
                  <a:gd name="T16" fmla="*/ 140 w 323"/>
                  <a:gd name="T17" fmla="*/ 244 h 323"/>
                  <a:gd name="T18" fmla="*/ 140 w 323"/>
                  <a:gd name="T19" fmla="*/ 162 h 323"/>
                  <a:gd name="T20" fmla="*/ 123 w 323"/>
                  <a:gd name="T21" fmla="*/ 162 h 323"/>
                  <a:gd name="T22" fmla="*/ 123 w 323"/>
                  <a:gd name="T23" fmla="*/ 133 h 323"/>
                  <a:gd name="T24" fmla="*/ 140 w 323"/>
                  <a:gd name="T25" fmla="*/ 133 h 323"/>
                  <a:gd name="T26" fmla="*/ 140 w 323"/>
                  <a:gd name="T27" fmla="*/ 116 h 323"/>
                  <a:gd name="T28" fmla="*/ 177 w 323"/>
                  <a:gd name="T29" fmla="*/ 79 h 323"/>
                  <a:gd name="T30" fmla="*/ 200 w 323"/>
                  <a:gd name="T31" fmla="*/ 79 h 323"/>
                  <a:gd name="T32" fmla="*/ 200 w 323"/>
                  <a:gd name="T33" fmla="*/ 108 h 323"/>
                  <a:gd name="T34" fmla="*/ 186 w 323"/>
                  <a:gd name="T35" fmla="*/ 108 h 323"/>
                  <a:gd name="T36" fmla="*/ 175 w 323"/>
                  <a:gd name="T37" fmla="*/ 119 h 323"/>
                  <a:gd name="T38" fmla="*/ 175 w 323"/>
                  <a:gd name="T39" fmla="*/ 133 h 323"/>
                  <a:gd name="T40" fmla="*/ 200 w 323"/>
                  <a:gd name="T41" fmla="*/ 133 h 323"/>
                  <a:gd name="T42" fmla="*/ 197 w 323"/>
                  <a:gd name="T43" fmla="*/ 162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23" h="323">
                    <a:moveTo>
                      <a:pt x="162" y="0"/>
                    </a:moveTo>
                    <a:cubicBezTo>
                      <a:pt x="73" y="0"/>
                      <a:pt x="0" y="73"/>
                      <a:pt x="0" y="162"/>
                    </a:cubicBezTo>
                    <a:cubicBezTo>
                      <a:pt x="0" y="251"/>
                      <a:pt x="73" y="323"/>
                      <a:pt x="162" y="323"/>
                    </a:cubicBezTo>
                    <a:cubicBezTo>
                      <a:pt x="251" y="323"/>
                      <a:pt x="323" y="251"/>
                      <a:pt x="323" y="162"/>
                    </a:cubicBezTo>
                    <a:cubicBezTo>
                      <a:pt x="323" y="73"/>
                      <a:pt x="251" y="0"/>
                      <a:pt x="162" y="0"/>
                    </a:cubicBezTo>
                    <a:close/>
                    <a:moveTo>
                      <a:pt x="197" y="162"/>
                    </a:moveTo>
                    <a:cubicBezTo>
                      <a:pt x="175" y="162"/>
                      <a:pt x="175" y="162"/>
                      <a:pt x="175" y="162"/>
                    </a:cubicBezTo>
                    <a:cubicBezTo>
                      <a:pt x="175" y="244"/>
                      <a:pt x="175" y="244"/>
                      <a:pt x="175" y="244"/>
                    </a:cubicBezTo>
                    <a:cubicBezTo>
                      <a:pt x="140" y="244"/>
                      <a:pt x="140" y="244"/>
                      <a:pt x="140" y="244"/>
                    </a:cubicBezTo>
                    <a:cubicBezTo>
                      <a:pt x="140" y="162"/>
                      <a:pt x="140" y="162"/>
                      <a:pt x="140" y="162"/>
                    </a:cubicBezTo>
                    <a:cubicBezTo>
                      <a:pt x="123" y="162"/>
                      <a:pt x="123" y="162"/>
                      <a:pt x="123" y="162"/>
                    </a:cubicBezTo>
                    <a:cubicBezTo>
                      <a:pt x="123" y="133"/>
                      <a:pt x="123" y="133"/>
                      <a:pt x="123" y="133"/>
                    </a:cubicBezTo>
                    <a:cubicBezTo>
                      <a:pt x="140" y="133"/>
                      <a:pt x="140" y="133"/>
                      <a:pt x="140" y="133"/>
                    </a:cubicBezTo>
                    <a:cubicBezTo>
                      <a:pt x="140" y="116"/>
                      <a:pt x="140" y="116"/>
                      <a:pt x="140" y="116"/>
                    </a:cubicBezTo>
                    <a:cubicBezTo>
                      <a:pt x="140" y="93"/>
                      <a:pt x="150" y="79"/>
                      <a:pt x="177" y="79"/>
                    </a:cubicBezTo>
                    <a:cubicBezTo>
                      <a:pt x="200" y="79"/>
                      <a:pt x="200" y="79"/>
                      <a:pt x="200" y="79"/>
                    </a:cubicBezTo>
                    <a:cubicBezTo>
                      <a:pt x="200" y="108"/>
                      <a:pt x="200" y="108"/>
                      <a:pt x="200" y="108"/>
                    </a:cubicBezTo>
                    <a:cubicBezTo>
                      <a:pt x="186" y="108"/>
                      <a:pt x="186" y="108"/>
                      <a:pt x="186" y="108"/>
                    </a:cubicBezTo>
                    <a:cubicBezTo>
                      <a:pt x="175" y="108"/>
                      <a:pt x="175" y="112"/>
                      <a:pt x="175" y="119"/>
                    </a:cubicBezTo>
                    <a:cubicBezTo>
                      <a:pt x="175" y="133"/>
                      <a:pt x="175" y="133"/>
                      <a:pt x="175" y="133"/>
                    </a:cubicBezTo>
                    <a:cubicBezTo>
                      <a:pt x="200" y="133"/>
                      <a:pt x="200" y="133"/>
                      <a:pt x="200" y="133"/>
                    </a:cubicBezTo>
                    <a:lnTo>
                      <a:pt x="197" y="16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FFFFFF"/>
                  </a:solidFill>
                  <a:latin typeface="Calibri Light" panose="020F0302020204030204" pitchFamily="34" charset="0"/>
                </a:endParaRPr>
              </a:p>
            </p:txBody>
          </p:sp>
        </p:grpSp>
        <p:grpSp>
          <p:nvGrpSpPr>
            <p:cNvPr id="29" name="Gruppieren 28"/>
            <p:cNvGrpSpPr/>
            <p:nvPr/>
          </p:nvGrpSpPr>
          <p:grpSpPr bwMode="white">
            <a:xfrm>
              <a:off x="5801147" y="5442047"/>
              <a:ext cx="2553147" cy="487327"/>
              <a:chOff x="6840238" y="5746850"/>
              <a:chExt cx="2553147" cy="487327"/>
            </a:xfrm>
          </p:grpSpPr>
          <p:sp>
            <p:nvSpPr>
              <p:cNvPr id="30" name="_text"/>
              <p:cNvSpPr txBox="1">
                <a:spLocks/>
              </p:cNvSpPr>
              <p:nvPr/>
            </p:nvSpPr>
            <p:spPr bwMode="white">
              <a:xfrm>
                <a:off x="7380887" y="5765720"/>
                <a:ext cx="2012498" cy="468457"/>
              </a:xfrm>
              <a:prstGeom prst="rect">
                <a:avLst/>
              </a:prstGeom>
            </p:spPr>
            <p:txBody>
              <a:bodyPr vert="horz" lIns="72000" tIns="72000" rIns="72000" bIns="72000" rtlCol="0" anchor="t">
                <a:noAutofit/>
              </a:bodyPr>
              <a:lstStyle/>
              <a:p>
                <a:pPr defTabSz="1219078">
                  <a:lnSpc>
                    <a:spcPct val="95000"/>
                  </a:lnSpc>
                  <a:spcAft>
                    <a:spcPts val="1067"/>
                  </a:spcAft>
                  <a:defRPr/>
                </a:pPr>
                <a:r>
                  <a:rPr lang="en-US" noProof="1" smtClean="0">
                    <a:solidFill>
                      <a:srgbClr val="FFFFFF"/>
                    </a:solidFill>
                    <a:latin typeface="Calibri Light" panose="020F0302020204030204" pitchFamily="34" charset="0"/>
                  </a:rPr>
                  <a:t>TWITTER</a:t>
                </a:r>
                <a:endParaRPr lang="en-US" noProof="1">
                  <a:solidFill>
                    <a:srgbClr val="FFFFFF"/>
                  </a:solidFill>
                  <a:latin typeface="Calibri Light" panose="020F0302020204030204" pitchFamily="34" charset="0"/>
                </a:endParaRPr>
              </a:p>
            </p:txBody>
          </p:sp>
          <p:sp>
            <p:nvSpPr>
              <p:cNvPr id="31" name="Freeform 8"/>
              <p:cNvSpPr>
                <a:spLocks noChangeAspect="1" noEditPoints="1"/>
              </p:cNvSpPr>
              <p:nvPr/>
            </p:nvSpPr>
            <p:spPr bwMode="white">
              <a:xfrm>
                <a:off x="6840238" y="5746850"/>
                <a:ext cx="435600" cy="435600"/>
              </a:xfrm>
              <a:custGeom>
                <a:avLst/>
                <a:gdLst>
                  <a:gd name="T0" fmla="*/ 162 w 323"/>
                  <a:gd name="T1" fmla="*/ 0 h 323"/>
                  <a:gd name="T2" fmla="*/ 0 w 323"/>
                  <a:gd name="T3" fmla="*/ 162 h 323"/>
                  <a:gd name="T4" fmla="*/ 162 w 323"/>
                  <a:gd name="T5" fmla="*/ 323 h 323"/>
                  <a:gd name="T6" fmla="*/ 323 w 323"/>
                  <a:gd name="T7" fmla="*/ 162 h 323"/>
                  <a:gd name="T8" fmla="*/ 162 w 323"/>
                  <a:gd name="T9" fmla="*/ 0 h 323"/>
                  <a:gd name="T10" fmla="*/ 232 w 323"/>
                  <a:gd name="T11" fmla="*/ 132 h 323"/>
                  <a:gd name="T12" fmla="*/ 232 w 323"/>
                  <a:gd name="T13" fmla="*/ 137 h 323"/>
                  <a:gd name="T14" fmla="*/ 129 w 323"/>
                  <a:gd name="T15" fmla="*/ 241 h 323"/>
                  <a:gd name="T16" fmla="*/ 73 w 323"/>
                  <a:gd name="T17" fmla="*/ 224 h 323"/>
                  <a:gd name="T18" fmla="*/ 82 w 323"/>
                  <a:gd name="T19" fmla="*/ 225 h 323"/>
                  <a:gd name="T20" fmla="*/ 127 w 323"/>
                  <a:gd name="T21" fmla="*/ 209 h 323"/>
                  <a:gd name="T22" fmla="*/ 93 w 323"/>
                  <a:gd name="T23" fmla="*/ 184 h 323"/>
                  <a:gd name="T24" fmla="*/ 100 w 323"/>
                  <a:gd name="T25" fmla="*/ 185 h 323"/>
                  <a:gd name="T26" fmla="*/ 110 w 323"/>
                  <a:gd name="T27" fmla="*/ 183 h 323"/>
                  <a:gd name="T28" fmla="*/ 80 w 323"/>
                  <a:gd name="T29" fmla="*/ 148 h 323"/>
                  <a:gd name="T30" fmla="*/ 80 w 323"/>
                  <a:gd name="T31" fmla="*/ 147 h 323"/>
                  <a:gd name="T32" fmla="*/ 97 w 323"/>
                  <a:gd name="T33" fmla="*/ 152 h 323"/>
                  <a:gd name="T34" fmla="*/ 81 w 323"/>
                  <a:gd name="T35" fmla="*/ 122 h 323"/>
                  <a:gd name="T36" fmla="*/ 86 w 323"/>
                  <a:gd name="T37" fmla="*/ 103 h 323"/>
                  <a:gd name="T38" fmla="*/ 161 w 323"/>
                  <a:gd name="T39" fmla="*/ 141 h 323"/>
                  <a:gd name="T40" fmla="*/ 160 w 323"/>
                  <a:gd name="T41" fmla="*/ 133 h 323"/>
                  <a:gd name="T42" fmla="*/ 196 w 323"/>
                  <a:gd name="T43" fmla="*/ 97 h 323"/>
                  <a:gd name="T44" fmla="*/ 222 w 323"/>
                  <a:gd name="T45" fmla="*/ 108 h 323"/>
                  <a:gd name="T46" fmla="*/ 246 w 323"/>
                  <a:gd name="T47" fmla="*/ 99 h 323"/>
                  <a:gd name="T48" fmla="*/ 230 w 323"/>
                  <a:gd name="T49" fmla="*/ 119 h 323"/>
                  <a:gd name="T50" fmla="*/ 250 w 323"/>
                  <a:gd name="T51" fmla="*/ 114 h 323"/>
                  <a:gd name="T52" fmla="*/ 232 w 323"/>
                  <a:gd name="T53" fmla="*/ 132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3" h="323">
                    <a:moveTo>
                      <a:pt x="162" y="0"/>
                    </a:moveTo>
                    <a:cubicBezTo>
                      <a:pt x="73" y="0"/>
                      <a:pt x="0" y="73"/>
                      <a:pt x="0" y="162"/>
                    </a:cubicBezTo>
                    <a:cubicBezTo>
                      <a:pt x="0" y="251"/>
                      <a:pt x="73" y="323"/>
                      <a:pt x="162" y="323"/>
                    </a:cubicBezTo>
                    <a:cubicBezTo>
                      <a:pt x="251" y="323"/>
                      <a:pt x="323" y="251"/>
                      <a:pt x="323" y="162"/>
                    </a:cubicBezTo>
                    <a:cubicBezTo>
                      <a:pt x="323" y="73"/>
                      <a:pt x="251" y="0"/>
                      <a:pt x="162" y="0"/>
                    </a:cubicBezTo>
                    <a:close/>
                    <a:moveTo>
                      <a:pt x="232" y="132"/>
                    </a:moveTo>
                    <a:cubicBezTo>
                      <a:pt x="232" y="134"/>
                      <a:pt x="232" y="136"/>
                      <a:pt x="232" y="137"/>
                    </a:cubicBezTo>
                    <a:cubicBezTo>
                      <a:pt x="232" y="185"/>
                      <a:pt x="196" y="241"/>
                      <a:pt x="129" y="241"/>
                    </a:cubicBezTo>
                    <a:cubicBezTo>
                      <a:pt x="108" y="241"/>
                      <a:pt x="89" y="235"/>
                      <a:pt x="73" y="224"/>
                    </a:cubicBezTo>
                    <a:cubicBezTo>
                      <a:pt x="76" y="225"/>
                      <a:pt x="79" y="225"/>
                      <a:pt x="82" y="225"/>
                    </a:cubicBezTo>
                    <a:cubicBezTo>
                      <a:pt x="99" y="225"/>
                      <a:pt x="115" y="219"/>
                      <a:pt x="127" y="209"/>
                    </a:cubicBezTo>
                    <a:cubicBezTo>
                      <a:pt x="111" y="209"/>
                      <a:pt x="98" y="198"/>
                      <a:pt x="93" y="184"/>
                    </a:cubicBezTo>
                    <a:cubicBezTo>
                      <a:pt x="95" y="184"/>
                      <a:pt x="98" y="185"/>
                      <a:pt x="100" y="185"/>
                    </a:cubicBezTo>
                    <a:cubicBezTo>
                      <a:pt x="103" y="185"/>
                      <a:pt x="106" y="184"/>
                      <a:pt x="110" y="183"/>
                    </a:cubicBezTo>
                    <a:cubicBezTo>
                      <a:pt x="93" y="180"/>
                      <a:pt x="80" y="165"/>
                      <a:pt x="80" y="148"/>
                    </a:cubicBezTo>
                    <a:cubicBezTo>
                      <a:pt x="80" y="148"/>
                      <a:pt x="80" y="147"/>
                      <a:pt x="80" y="147"/>
                    </a:cubicBezTo>
                    <a:cubicBezTo>
                      <a:pt x="85" y="150"/>
                      <a:pt x="91" y="152"/>
                      <a:pt x="97" y="152"/>
                    </a:cubicBezTo>
                    <a:cubicBezTo>
                      <a:pt x="87" y="145"/>
                      <a:pt x="81" y="134"/>
                      <a:pt x="81" y="122"/>
                    </a:cubicBezTo>
                    <a:cubicBezTo>
                      <a:pt x="81" y="115"/>
                      <a:pt x="82" y="109"/>
                      <a:pt x="86" y="103"/>
                    </a:cubicBezTo>
                    <a:cubicBezTo>
                      <a:pt x="104" y="125"/>
                      <a:pt x="130" y="140"/>
                      <a:pt x="161" y="141"/>
                    </a:cubicBezTo>
                    <a:cubicBezTo>
                      <a:pt x="160" y="139"/>
                      <a:pt x="160" y="136"/>
                      <a:pt x="160" y="133"/>
                    </a:cubicBezTo>
                    <a:cubicBezTo>
                      <a:pt x="160" y="113"/>
                      <a:pt x="176" y="97"/>
                      <a:pt x="196" y="97"/>
                    </a:cubicBezTo>
                    <a:cubicBezTo>
                      <a:pt x="206" y="97"/>
                      <a:pt x="216" y="101"/>
                      <a:pt x="222" y="108"/>
                    </a:cubicBezTo>
                    <a:cubicBezTo>
                      <a:pt x="231" y="106"/>
                      <a:pt x="238" y="103"/>
                      <a:pt x="246" y="99"/>
                    </a:cubicBezTo>
                    <a:cubicBezTo>
                      <a:pt x="243" y="108"/>
                      <a:pt x="237" y="115"/>
                      <a:pt x="230" y="119"/>
                    </a:cubicBezTo>
                    <a:cubicBezTo>
                      <a:pt x="237" y="118"/>
                      <a:pt x="244" y="117"/>
                      <a:pt x="250" y="114"/>
                    </a:cubicBezTo>
                    <a:cubicBezTo>
                      <a:pt x="246" y="121"/>
                      <a:pt x="239" y="127"/>
                      <a:pt x="232" y="13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FFFFFF"/>
                  </a:solidFill>
                  <a:latin typeface="Calibri Light" panose="020F0302020204030204" pitchFamily="34" charset="0"/>
                </a:endParaRPr>
              </a:p>
            </p:txBody>
          </p:sp>
        </p:grpSp>
      </p:grpSp>
      <p:sp>
        <p:nvSpPr>
          <p:cNvPr id="36" name="Ellipse 35"/>
          <p:cNvSpPr/>
          <p:nvPr/>
        </p:nvSpPr>
        <p:spPr>
          <a:xfrm>
            <a:off x="5236604" y="1895244"/>
            <a:ext cx="3117690" cy="3117690"/>
          </a:xfrm>
          <a:prstGeom prst="ellipse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3175">
            <a:noFill/>
          </a:ln>
          <a:effectLst>
            <a:innerShdw blurRad="609600">
              <a:prstClr val="black">
                <a:alpha val="32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/>
          <p:cNvGrpSpPr/>
          <p:nvPr/>
        </p:nvGrpSpPr>
        <p:grpSpPr>
          <a:xfrm>
            <a:off x="389229" y="3890295"/>
            <a:ext cx="8322519" cy="1915193"/>
            <a:chOff x="690296" y="3429000"/>
            <a:chExt cx="10804769" cy="2388268"/>
          </a:xfrm>
        </p:grpSpPr>
        <p:sp>
          <p:nvSpPr>
            <p:cNvPr id="10" name="Rechteck 9"/>
            <p:cNvSpPr/>
            <p:nvPr/>
          </p:nvSpPr>
          <p:spPr>
            <a:xfrm>
              <a:off x="4401520" y="3429000"/>
              <a:ext cx="3382323" cy="238826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8000" tIns="72000" rIns="72000" rtlCol="0" anchor="t" anchorCtr="0"/>
            <a:lstStyle/>
            <a:p>
              <a:r>
                <a:rPr lang="en-US" sz="6000" dirty="0" smtClean="0">
                  <a:latin typeface="+mj-lt"/>
                  <a:ea typeface="Open Sans bold" panose="020B0806030504020204" pitchFamily="34" charset="0"/>
                  <a:cs typeface="Open Sans bold" panose="020B0806030504020204" pitchFamily="34" charset="0"/>
                </a:rPr>
                <a:t>50</a:t>
              </a:r>
              <a:r>
                <a:rPr lang="en-US" sz="3600" dirty="0" smtClean="0">
                  <a:latin typeface="+mj-lt"/>
                  <a:ea typeface="Open Sans bold" panose="020B0806030504020204" pitchFamily="34" charset="0"/>
                  <a:cs typeface="Open Sans bold" panose="020B0806030504020204" pitchFamily="34" charset="0"/>
                </a:rPr>
                <a:t>%</a:t>
              </a:r>
              <a:r>
                <a:rPr lang="en-US" sz="6000" dirty="0" smtClean="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/>
              </a:r>
              <a:br>
                <a:rPr lang="en-US" sz="6000" dirty="0" smtClean="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</a:br>
              <a:r>
                <a:rPr lang="en-US" sz="1600" dirty="0" smtClean="0">
                  <a:latin typeface="Calibri Light" panose="020F030202020403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text can be replaced with your own text. This is </a:t>
              </a:r>
              <a:br>
                <a:rPr lang="en-US" sz="1600" dirty="0" smtClean="0">
                  <a:latin typeface="Calibri Light" panose="020F030202020403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lang="en-US" sz="1600" dirty="0" smtClean="0">
                  <a:latin typeface="Calibri Light" panose="020F030202020403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placeholder text.</a:t>
              </a:r>
              <a:endParaRPr lang="en-US" sz="1600" dirty="0">
                <a:latin typeface="Calibri Light" panose="020F030202020403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8112742" y="3429000"/>
              <a:ext cx="3382323" cy="23882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8000" tIns="72000" rIns="72000" rtlCol="0" anchor="t" anchorCtr="0"/>
            <a:lstStyle/>
            <a:p>
              <a:r>
                <a:rPr lang="en-US" sz="6000" dirty="0" smtClean="0">
                  <a:latin typeface="+mj-lt"/>
                  <a:ea typeface="Open Sans bold" panose="020B0806030504020204" pitchFamily="34" charset="0"/>
                  <a:cs typeface="Open Sans bold" panose="020B0806030504020204" pitchFamily="34" charset="0"/>
                </a:rPr>
                <a:t>10,000</a:t>
              </a:r>
              <a:br>
                <a:rPr lang="en-US" sz="6000" dirty="0" smtClean="0">
                  <a:latin typeface="+mj-lt"/>
                  <a:ea typeface="Open Sans bold" panose="020B0806030504020204" pitchFamily="34" charset="0"/>
                  <a:cs typeface="Open Sans bold" panose="020B0806030504020204" pitchFamily="34" charset="0"/>
                </a:rPr>
              </a:br>
              <a:r>
                <a:rPr lang="en-US" sz="1600" dirty="0" smtClean="0">
                  <a:latin typeface="Calibri Light" panose="020F030202020403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text can be replaced with your own text. This is </a:t>
              </a:r>
              <a:br>
                <a:rPr lang="en-US" sz="1600" dirty="0" smtClean="0">
                  <a:latin typeface="Calibri Light" panose="020F030202020403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lang="en-US" sz="1600" dirty="0" smtClean="0">
                  <a:latin typeface="Calibri Light" panose="020F030202020403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placeholder text.</a:t>
              </a:r>
              <a:endParaRPr lang="en-US" sz="1600" dirty="0">
                <a:latin typeface="Calibri Light" panose="020F030202020403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690296" y="3429000"/>
              <a:ext cx="3382323" cy="238826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8000" tIns="72000" rIns="72000" rtlCol="0" anchor="t" anchorCtr="0"/>
            <a:lstStyle/>
            <a:p>
              <a:r>
                <a:rPr lang="en-US" sz="6000" dirty="0" smtClean="0">
                  <a:latin typeface="+mj-lt"/>
                  <a:ea typeface="Open Sans bold" panose="020B0806030504020204" pitchFamily="34" charset="0"/>
                  <a:cs typeface="Open Sans bold" panose="020B0806030504020204" pitchFamily="34" charset="0"/>
                </a:rPr>
                <a:t>100</a:t>
              </a:r>
              <a:r>
                <a:rPr lang="en-US" sz="3600" dirty="0" smtClean="0">
                  <a:latin typeface="+mj-lt"/>
                  <a:ea typeface="Open Sans bold" panose="020B0806030504020204" pitchFamily="34" charset="0"/>
                  <a:cs typeface="Open Sans bold" panose="020B0806030504020204" pitchFamily="34" charset="0"/>
                </a:rPr>
                <a:t>%</a:t>
              </a:r>
              <a:r>
                <a:rPr lang="en-US" sz="6000" dirty="0" smtClean="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/>
              </a:r>
              <a:br>
                <a:rPr lang="en-US" sz="6000" dirty="0" smtClean="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</a:br>
              <a:r>
                <a:rPr lang="en-US" sz="1600" dirty="0" smtClean="0">
                  <a:latin typeface="Calibri Light" panose="020F030202020403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text can be replaced with your own text. This is </a:t>
              </a:r>
              <a:br>
                <a:rPr lang="en-US" sz="1600" dirty="0" smtClean="0">
                  <a:latin typeface="Calibri Light" panose="020F030202020403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lang="en-US" sz="1600" dirty="0" smtClean="0">
                  <a:latin typeface="Calibri Light" panose="020F030202020403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placeholder text.</a:t>
              </a:r>
              <a:endParaRPr lang="en-US" sz="6600" dirty="0">
                <a:latin typeface="Calibri Light" panose="020F0302020204030204" pitchFamily="34" charset="0"/>
                <a:ea typeface="Open Sans bold" panose="020B0806030504020204" pitchFamily="34" charset="0"/>
                <a:cs typeface="Open Sans bold" panose="020B0806030504020204" pitchFamily="34" charset="0"/>
              </a:endParaRPr>
            </a:p>
          </p:txBody>
        </p:sp>
      </p:grpSp>
      <p:sp>
        <p:nvSpPr>
          <p:cNvPr id="15" name="Rechteck 14"/>
          <p:cNvSpPr/>
          <p:nvPr/>
        </p:nvSpPr>
        <p:spPr bwMode="white">
          <a:xfrm>
            <a:off x="398754" y="1483952"/>
            <a:ext cx="8102992" cy="7478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90000"/>
              </a:lnSpc>
              <a:spcAft>
                <a:spcPts val="800"/>
              </a:spcAft>
              <a:defRPr/>
            </a:pPr>
            <a:r>
              <a:rPr lang="en-US" noProof="1">
                <a:solidFill>
                  <a:srgbClr val="FFFFFF"/>
                </a:solidFill>
                <a:latin typeface="Calibri Light" panose="020F0302020204030204" pitchFamily="34" charset="0"/>
              </a:rPr>
              <a:t>This is a placeholder text. This text can be replaced with your own </a:t>
            </a:r>
            <a:r>
              <a:rPr lang="en-US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>text. </a:t>
            </a:r>
            <a:br>
              <a:rPr lang="en-US" noProof="1" smtClean="0">
                <a:solidFill>
                  <a:srgbClr val="FFFFFF"/>
                </a:solidFill>
                <a:latin typeface="Calibri Light" panose="020F0302020204030204" pitchFamily="34" charset="0"/>
              </a:rPr>
            </a:br>
            <a:r>
              <a:rPr lang="en-US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>The </a:t>
            </a:r>
            <a:r>
              <a:rPr lang="en-US" noProof="1">
                <a:solidFill>
                  <a:srgbClr val="FFFFFF"/>
                </a:solidFill>
                <a:latin typeface="Calibri Light" panose="020F0302020204030204" pitchFamily="34" charset="0"/>
              </a:rPr>
              <a:t>text demonstrates how your own text will look when you replace </a:t>
            </a:r>
            <a:r>
              <a:rPr lang="en-US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/>
            </a:r>
            <a:br>
              <a:rPr lang="en-US" noProof="1" smtClean="0">
                <a:solidFill>
                  <a:srgbClr val="FFFFFF"/>
                </a:solidFill>
                <a:latin typeface="Calibri Light" panose="020F0302020204030204" pitchFamily="34" charset="0"/>
              </a:rPr>
            </a:br>
            <a:r>
              <a:rPr lang="en-US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>the </a:t>
            </a:r>
            <a:r>
              <a:rPr lang="en-US" noProof="1">
                <a:solidFill>
                  <a:srgbClr val="FFFFFF"/>
                </a:solidFill>
                <a:latin typeface="Calibri Light" panose="020F0302020204030204" pitchFamily="34" charset="0"/>
              </a:rPr>
              <a:t>placeholder with </a:t>
            </a:r>
            <a:r>
              <a:rPr lang="en-US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>to </a:t>
            </a:r>
            <a:r>
              <a:rPr lang="en-US" noProof="1">
                <a:solidFill>
                  <a:srgbClr val="FFFFFF"/>
                </a:solidFill>
                <a:latin typeface="Calibri Light" panose="020F0302020204030204" pitchFamily="34" charset="0"/>
              </a:rPr>
              <a:t>replace it by selecting different options.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white">
          <a:prstGeom prst="rect">
            <a:avLst/>
          </a:prstGeom>
        </p:spPr>
        <p:txBody>
          <a:bodyPr/>
          <a:lstStyle/>
          <a:p>
            <a:r>
              <a:rPr lang="en-US" noProof="1" smtClean="0"/>
              <a:t>FLAT DESIGN - BASICS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 bwMode="white"/>
        <p:txBody>
          <a:bodyPr/>
          <a:lstStyle/>
          <a:p>
            <a:r>
              <a:rPr lang="en-US" dirty="0">
                <a:latin typeface="Calibri Light" panose="020F0302020204030204" pitchFamily="34" charset="0"/>
              </a:rPr>
              <a:t>Enter your </a:t>
            </a:r>
            <a:r>
              <a:rPr lang="en-US" noProof="1">
                <a:latin typeface="Calibri Light" panose="020F0302020204030204" pitchFamily="34" charset="0"/>
              </a:rPr>
              <a:t>subheadline</a:t>
            </a:r>
            <a:r>
              <a:rPr lang="en-US" dirty="0">
                <a:latin typeface="Calibri Light" panose="020F0302020204030204" pitchFamily="34" charset="0"/>
              </a:rPr>
              <a:t> </a:t>
            </a:r>
            <a:r>
              <a:rPr lang="en-US" dirty="0" smtClean="0">
                <a:latin typeface="Calibri Light" panose="020F0302020204030204" pitchFamily="34" charset="0"/>
              </a:rPr>
              <a:t>here</a:t>
            </a:r>
            <a:endParaRPr lang="en-US" dirty="0">
              <a:latin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891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FLAT DESIGN - BASICS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</a:rPr>
              <a:t>Enter your </a:t>
            </a:r>
            <a:r>
              <a:rPr lang="en-US" noProof="1">
                <a:latin typeface="Calibri Light" panose="020F0302020204030204" pitchFamily="34" charset="0"/>
              </a:rPr>
              <a:t>subheadline</a:t>
            </a:r>
            <a:r>
              <a:rPr lang="en-US" dirty="0">
                <a:latin typeface="Calibri Light" panose="020F0302020204030204" pitchFamily="34" charset="0"/>
              </a:rPr>
              <a:t> here</a:t>
            </a:r>
          </a:p>
        </p:txBody>
      </p:sp>
      <p:sp>
        <p:nvSpPr>
          <p:cNvPr id="20" name="_text"/>
          <p:cNvSpPr txBox="1">
            <a:spLocks/>
          </p:cNvSpPr>
          <p:nvPr/>
        </p:nvSpPr>
        <p:spPr bwMode="gray">
          <a:xfrm>
            <a:off x="390578" y="1500645"/>
            <a:ext cx="8347760" cy="2052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de-DE"/>
            </a:defPPr>
            <a:lvl1pPr defTabSz="1219078">
              <a:lnSpc>
                <a:spcPct val="110000"/>
              </a:lnSpc>
              <a:spcAft>
                <a:spcPts val="1000"/>
              </a:spcAft>
              <a:defRPr>
                <a:solidFill>
                  <a:srgbClr val="646464"/>
                </a:solidFill>
              </a:defRPr>
            </a:lvl1pPr>
          </a:lstStyle>
          <a:p>
            <a:pPr defTabSz="914400">
              <a:lnSpc>
                <a:spcPct val="90000"/>
              </a:lnSpc>
              <a:spcAft>
                <a:spcPts val="800"/>
              </a:spcAft>
              <a:tabLst>
                <a:tab pos="10947400" algn="l"/>
              </a:tabLst>
              <a:defRPr/>
            </a:pPr>
            <a:r>
              <a:rPr lang="en-US" sz="2800" b="1" noProof="1">
                <a:solidFill>
                  <a:schemeClr val="tx1"/>
                </a:solidFill>
              </a:rPr>
              <a:t>TITLE OF THE PICTURE SHOWN BELOW</a:t>
            </a:r>
          </a:p>
          <a:p>
            <a:pPr lvl="0">
              <a:lnSpc>
                <a:spcPct val="90000"/>
              </a:lnSpc>
              <a:spcAft>
                <a:spcPts val="800"/>
              </a:spcAft>
              <a:defRPr/>
            </a:pPr>
            <a:r>
              <a:rPr lang="en-US" sz="2000" noProof="1" smtClean="0">
                <a:solidFill>
                  <a:schemeClr val="tx1"/>
                </a:solidFill>
                <a:latin typeface="Calibri Light" panose="020F0302020204030204" pitchFamily="34" charset="0"/>
              </a:rPr>
              <a:t>This </a:t>
            </a:r>
            <a:r>
              <a:rPr lang="en-US" sz="2000" noProof="1">
                <a:solidFill>
                  <a:schemeClr val="tx1"/>
                </a:solidFill>
                <a:latin typeface="Calibri Light" panose="020F0302020204030204" pitchFamily="34" charset="0"/>
              </a:rPr>
              <a:t>is a placeholder text. This text can be replaced with your own text. </a:t>
            </a:r>
            <a:br>
              <a:rPr lang="en-US" sz="2000" noProof="1">
                <a:solidFill>
                  <a:schemeClr val="tx1"/>
                </a:solidFill>
                <a:latin typeface="Calibri Light" panose="020F0302020204030204" pitchFamily="34" charset="0"/>
              </a:rPr>
            </a:br>
            <a:r>
              <a:rPr lang="en-US" sz="2000" noProof="1">
                <a:solidFill>
                  <a:schemeClr val="tx1"/>
                </a:solidFill>
                <a:latin typeface="Calibri Light" panose="020F0302020204030204" pitchFamily="34" charset="0"/>
              </a:rPr>
              <a:t>The text demonstrates how your own text will look when you replace </a:t>
            </a:r>
            <a:br>
              <a:rPr lang="en-US" sz="2000" noProof="1">
                <a:solidFill>
                  <a:schemeClr val="tx1"/>
                </a:solidFill>
                <a:latin typeface="Calibri Light" panose="020F0302020204030204" pitchFamily="34" charset="0"/>
              </a:rPr>
            </a:br>
            <a:r>
              <a:rPr lang="en-US" sz="2000" noProof="1">
                <a:solidFill>
                  <a:schemeClr val="tx1"/>
                </a:solidFill>
                <a:latin typeface="Calibri Light" panose="020F0302020204030204" pitchFamily="34" charset="0"/>
              </a:rPr>
              <a:t>the placeholder with to replace it by selecting different options.</a:t>
            </a: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785936"/>
            <a:ext cx="9144000" cy="3072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057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>
            <a:noAutofit/>
          </a:bodyPr>
          <a:lstStyle/>
          <a:p>
            <a:r>
              <a:rPr lang="en-US" noProof="1" smtClean="0"/>
              <a:t>FLAT DESIGN - BASICS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</a:rPr>
              <a:t>Enter your </a:t>
            </a:r>
            <a:r>
              <a:rPr lang="en-US" noProof="1">
                <a:latin typeface="Calibri Light" panose="020F0302020204030204" pitchFamily="34" charset="0"/>
              </a:rPr>
              <a:t>subheadline</a:t>
            </a:r>
            <a:r>
              <a:rPr lang="en-US" dirty="0">
                <a:latin typeface="Calibri Light" panose="020F0302020204030204" pitchFamily="34" charset="0"/>
              </a:rPr>
              <a:t> here</a:t>
            </a:r>
          </a:p>
        </p:txBody>
      </p:sp>
      <p:sp>
        <p:nvSpPr>
          <p:cNvPr id="10" name="Rechteck 9"/>
          <p:cNvSpPr/>
          <p:nvPr/>
        </p:nvSpPr>
        <p:spPr>
          <a:xfrm>
            <a:off x="400102" y="1500188"/>
            <a:ext cx="2660598" cy="312906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90000"/>
              </a:lnSpc>
              <a:spcAft>
                <a:spcPts val="800"/>
              </a:spcAft>
              <a:defRPr/>
            </a:pPr>
            <a:r>
              <a:rPr lang="en-US" sz="2800" b="1" noProof="1" smtClean="0">
                <a:solidFill>
                  <a:schemeClr val="accent1"/>
                </a:solidFill>
              </a:rPr>
              <a:t>INFO</a:t>
            </a:r>
            <a:endParaRPr lang="en-US" sz="2000" b="1" noProof="1" smtClean="0">
              <a:solidFill>
                <a:schemeClr val="accent1"/>
              </a:solidFill>
            </a:endParaRPr>
          </a:p>
          <a:p>
            <a:pPr>
              <a:lnSpc>
                <a:spcPct val="90000"/>
              </a:lnSpc>
              <a:spcAft>
                <a:spcPts val="800"/>
              </a:spcAft>
              <a:defRPr/>
            </a:pPr>
            <a:r>
              <a:rPr lang="en-US" sz="2000" noProof="1" smtClean="0">
                <a:solidFill>
                  <a:srgbClr val="262626"/>
                </a:solidFill>
                <a:latin typeface="Calibri Light" panose="020F0302020204030204" pitchFamily="34" charset="0"/>
              </a:rPr>
              <a:t>This </a:t>
            </a:r>
            <a:r>
              <a:rPr lang="en-US" sz="2000" noProof="1">
                <a:solidFill>
                  <a:srgbClr val="262626"/>
                </a:solidFill>
                <a:latin typeface="Calibri Light" panose="020F0302020204030204" pitchFamily="34" charset="0"/>
              </a:rPr>
              <a:t>is a placeholder text. This text can be replaced with your own text. This text can be replaced with your own text.</a:t>
            </a:r>
          </a:p>
          <a:p>
            <a:pPr lvl="0">
              <a:lnSpc>
                <a:spcPct val="90000"/>
              </a:lnSpc>
              <a:spcAft>
                <a:spcPts val="800"/>
              </a:spcAft>
              <a:defRPr/>
            </a:pPr>
            <a:endParaRPr lang="en-US" sz="2000" noProof="1">
              <a:solidFill>
                <a:srgbClr val="262626"/>
              </a:solidFill>
              <a:latin typeface="Calibri Light" panose="020F0302020204030204" pitchFamily="34" charset="0"/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4320" y="0"/>
            <a:ext cx="50596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476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0" y="4067033"/>
            <a:ext cx="9144000" cy="1101815"/>
          </a:xfrm>
          <a:solidFill>
            <a:srgbClr val="595959"/>
          </a:solidFill>
        </p:spPr>
        <p:txBody>
          <a:bodyPr anchor="ctr"/>
          <a:lstStyle/>
          <a:p>
            <a:r>
              <a:rPr lang="en-US" sz="3000" b="1" dirty="0" smtClean="0">
                <a:solidFill>
                  <a:schemeClr val="bg1"/>
                </a:solidFill>
              </a:rPr>
              <a:t>    How to Get a Loan: Inference</a:t>
            </a:r>
            <a:endParaRPr lang="en-US" sz="3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4977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ieren 20"/>
          <p:cNvGrpSpPr/>
          <p:nvPr/>
        </p:nvGrpSpPr>
        <p:grpSpPr>
          <a:xfrm>
            <a:off x="4582778" y="1775460"/>
            <a:ext cx="4274713" cy="4134030"/>
            <a:chOff x="6166725" y="1659975"/>
            <a:chExt cx="5698875" cy="4248000"/>
          </a:xfrm>
        </p:grpSpPr>
        <p:graphicFrame>
          <p:nvGraphicFramePr>
            <p:cNvPr id="22" name="_color1"/>
            <p:cNvGraphicFramePr>
              <a:graphicFrameLocks noChangeAspect="1"/>
            </p:cNvGraphicFramePr>
            <p:nvPr>
              <p:custDataLst>
                <p:tags r:id="rId1"/>
              </p:custDataLst>
              <p:extLst>
                <p:ext uri="{D42A27DB-BD31-4B8C-83A1-F6EECF244321}">
                  <p14:modId xmlns:p14="http://schemas.microsoft.com/office/powerpoint/2010/main" val="434044205"/>
                </p:ext>
              </p:extLst>
            </p:nvPr>
          </p:nvGraphicFramePr>
          <p:xfrm>
            <a:off x="6166725" y="1659975"/>
            <a:ext cx="5698875" cy="4248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23" name="Rectangle 58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66725" y="1778137"/>
              <a:ext cx="1319926" cy="46800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lIns="144000" tIns="108000" rIns="144000" bIns="108000" anchor="ctr" anchorCtr="0"/>
            <a:lstStyle/>
            <a:p>
              <a:pPr marL="190500" indent="-190500">
                <a:lnSpc>
                  <a:spcPct val="95000"/>
                </a:lnSpc>
                <a:spcAft>
                  <a:spcPts val="800"/>
                </a:spcAft>
                <a:buClr>
                  <a:srgbClr val="808080"/>
                </a:buClr>
              </a:pPr>
              <a:r>
                <a:rPr lang="en-US" sz="2000" noProof="1" smtClean="0">
                  <a:solidFill>
                    <a:srgbClr val="FFFFFF"/>
                  </a:solidFill>
                  <a:latin typeface="+mj-lt"/>
                  <a:cs typeface="Arial" charset="0"/>
                </a:rPr>
                <a:t>650,000</a:t>
              </a:r>
              <a:endParaRPr lang="en-US" sz="2000" noProof="1">
                <a:solidFill>
                  <a:srgbClr val="FFFFFF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24" name="Rectangle 58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66725" y="2490075"/>
              <a:ext cx="1319926" cy="46800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lIns="144000" tIns="108000" rIns="144000" bIns="108000" anchor="ctr" anchorCtr="0"/>
            <a:lstStyle/>
            <a:p>
              <a:pPr marL="190500" indent="-190500">
                <a:lnSpc>
                  <a:spcPct val="95000"/>
                </a:lnSpc>
                <a:spcAft>
                  <a:spcPts val="800"/>
                </a:spcAft>
                <a:buClr>
                  <a:srgbClr val="808080"/>
                </a:buClr>
              </a:pPr>
              <a:r>
                <a:rPr lang="en-US" sz="2000" noProof="1" smtClean="0">
                  <a:solidFill>
                    <a:srgbClr val="FFFFFF"/>
                  </a:solidFill>
                  <a:latin typeface="+mj-lt"/>
                  <a:cs typeface="Arial" charset="0"/>
                </a:rPr>
                <a:t>430,000</a:t>
              </a:r>
              <a:endParaRPr lang="en-US" sz="2000" noProof="1">
                <a:solidFill>
                  <a:srgbClr val="FFFFFF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25" name="Rectangle 58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66725" y="3194925"/>
              <a:ext cx="1319926" cy="46800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lIns="144000" tIns="108000" rIns="144000" bIns="108000" anchor="ctr" anchorCtr="0"/>
            <a:lstStyle/>
            <a:p>
              <a:pPr marL="190500" indent="-190500">
                <a:lnSpc>
                  <a:spcPct val="95000"/>
                </a:lnSpc>
                <a:spcAft>
                  <a:spcPts val="800"/>
                </a:spcAft>
                <a:buClr>
                  <a:srgbClr val="808080"/>
                </a:buClr>
              </a:pPr>
              <a:r>
                <a:rPr lang="en-US" sz="2000" noProof="1" smtClean="0">
                  <a:solidFill>
                    <a:srgbClr val="FFFFFF"/>
                  </a:solidFill>
                  <a:latin typeface="+mj-lt"/>
                  <a:cs typeface="Arial" charset="0"/>
                </a:rPr>
                <a:t>410,000</a:t>
              </a:r>
              <a:endParaRPr lang="en-US" sz="2000" noProof="1">
                <a:solidFill>
                  <a:srgbClr val="FFFFFF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26" name="Rectangle 58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66725" y="3903525"/>
              <a:ext cx="1319926" cy="46800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lIns="144000" tIns="108000" rIns="144000" bIns="108000" anchor="ctr" anchorCtr="0"/>
            <a:lstStyle/>
            <a:p>
              <a:pPr marL="190500" indent="-190500">
                <a:lnSpc>
                  <a:spcPct val="95000"/>
                </a:lnSpc>
                <a:spcAft>
                  <a:spcPts val="800"/>
                </a:spcAft>
                <a:buClr>
                  <a:srgbClr val="808080"/>
                </a:buClr>
              </a:pPr>
              <a:r>
                <a:rPr lang="en-US" sz="2000" noProof="1" smtClean="0">
                  <a:solidFill>
                    <a:srgbClr val="FFFFFF"/>
                  </a:solidFill>
                  <a:latin typeface="+mj-lt"/>
                  <a:cs typeface="Arial" charset="0"/>
                </a:rPr>
                <a:t>290,000</a:t>
              </a:r>
              <a:endParaRPr lang="en-US" sz="2000" noProof="1">
                <a:solidFill>
                  <a:srgbClr val="FFFFFF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27" name="Rectangle 58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66725" y="4608375"/>
              <a:ext cx="1319926" cy="46800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lIns="144000" tIns="108000" rIns="144000" bIns="108000" anchor="ctr" anchorCtr="0"/>
            <a:lstStyle/>
            <a:p>
              <a:pPr marL="190500" indent="-190500">
                <a:lnSpc>
                  <a:spcPct val="95000"/>
                </a:lnSpc>
                <a:spcAft>
                  <a:spcPts val="800"/>
                </a:spcAft>
                <a:buClr>
                  <a:srgbClr val="808080"/>
                </a:buClr>
              </a:pPr>
              <a:r>
                <a:rPr lang="en-US" sz="2000" noProof="1" smtClean="0">
                  <a:solidFill>
                    <a:srgbClr val="FFFFFF"/>
                  </a:solidFill>
                  <a:latin typeface="+mj-lt"/>
                  <a:cs typeface="Arial" charset="0"/>
                </a:rPr>
                <a:t>270,000</a:t>
              </a:r>
              <a:endParaRPr lang="en-US" sz="1400" noProof="1">
                <a:solidFill>
                  <a:srgbClr val="646464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28" name="Rectangle 58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66725" y="5313225"/>
              <a:ext cx="1319925" cy="468000"/>
            </a:xfrm>
            <a:prstGeom prst="rect">
              <a:avLst/>
            </a:prstGeom>
            <a:solidFill>
              <a:srgbClr val="D9D9D9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lIns="108000" tIns="108000" rIns="144000" bIns="108000" anchor="ctr" anchorCtr="0"/>
            <a:lstStyle/>
            <a:p>
              <a:pPr marL="190500" indent="-190500">
                <a:lnSpc>
                  <a:spcPct val="95000"/>
                </a:lnSpc>
                <a:spcAft>
                  <a:spcPts val="800"/>
                </a:spcAft>
                <a:buClr>
                  <a:srgbClr val="808080"/>
                </a:buClr>
              </a:pPr>
              <a:r>
                <a:rPr lang="en-US" sz="2000" noProof="1" smtClean="0">
                  <a:solidFill>
                    <a:srgbClr val="FFFFFF"/>
                  </a:solidFill>
                  <a:latin typeface="+mj-lt"/>
                  <a:cs typeface="Arial" charset="0"/>
                </a:rPr>
                <a:t>135,000</a:t>
              </a:r>
              <a:endParaRPr lang="en-US" sz="1400" noProof="1">
                <a:solidFill>
                  <a:srgbClr val="646464"/>
                </a:solidFill>
                <a:latin typeface="+mj-lt"/>
                <a:cs typeface="Arial" charset="0"/>
              </a:endParaRPr>
            </a:p>
          </p:txBody>
        </p:sp>
      </p:grpSp>
      <p:sp>
        <p:nvSpPr>
          <p:cNvPr id="31" name="Textfeld 30"/>
          <p:cNvSpPr txBox="1"/>
          <p:nvPr/>
        </p:nvSpPr>
        <p:spPr>
          <a:xfrm>
            <a:off x="386763" y="1894342"/>
            <a:ext cx="2401081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sz="6000" dirty="0" smtClean="0">
                <a:latin typeface="Bebas Neue" panose="020B0506020202020201" pitchFamily="34" charset="0"/>
              </a:rPr>
              <a:t>BAR</a:t>
            </a:r>
          </a:p>
          <a:p>
            <a:pPr>
              <a:lnSpc>
                <a:spcPct val="70000"/>
              </a:lnSpc>
            </a:pPr>
            <a:r>
              <a:rPr lang="en-US" sz="6000" dirty="0" smtClean="0">
                <a:latin typeface="Bebas Neue" panose="020B0506020202020201" pitchFamily="34" charset="0"/>
              </a:rPr>
              <a:t>GRAPH</a:t>
            </a:r>
          </a:p>
        </p:txBody>
      </p:sp>
      <p:cxnSp>
        <p:nvCxnSpPr>
          <p:cNvPr id="33" name="Gerade Verbindung 32"/>
          <p:cNvCxnSpPr/>
          <p:nvPr/>
        </p:nvCxnSpPr>
        <p:spPr>
          <a:xfrm>
            <a:off x="397721" y="3319397"/>
            <a:ext cx="3750957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Exploratory Data analysis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400102" y="3628444"/>
            <a:ext cx="3408012" cy="19389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90000"/>
              </a:lnSpc>
              <a:spcAft>
                <a:spcPts val="800"/>
              </a:spcAft>
              <a:defRPr/>
            </a:pPr>
            <a:r>
              <a:rPr lang="en-US" sz="2000" noProof="1">
                <a:solidFill>
                  <a:srgbClr val="808080"/>
                </a:solidFill>
                <a:latin typeface="Calibri Light" panose="020F0302020204030204" pitchFamily="34" charset="0"/>
              </a:rPr>
              <a:t>This is a placeholder text. This text can be replaced with your own </a:t>
            </a:r>
            <a:r>
              <a:rPr lang="en-US" sz="2000" noProof="1" smtClean="0">
                <a:solidFill>
                  <a:srgbClr val="808080"/>
                </a:solidFill>
                <a:latin typeface="Calibri Light" panose="020F0302020204030204" pitchFamily="34" charset="0"/>
              </a:rPr>
              <a:t>text. The </a:t>
            </a:r>
            <a:r>
              <a:rPr lang="en-US" sz="2000" noProof="1">
                <a:solidFill>
                  <a:srgbClr val="808080"/>
                </a:solidFill>
                <a:latin typeface="Calibri Light" panose="020F0302020204030204" pitchFamily="34" charset="0"/>
              </a:rPr>
              <a:t>text demonstrates how your own text will look when you replace </a:t>
            </a:r>
            <a:r>
              <a:rPr lang="en-US" sz="2000" noProof="1" smtClean="0">
                <a:solidFill>
                  <a:srgbClr val="808080"/>
                </a:solidFill>
                <a:latin typeface="Calibri Light" panose="020F0302020204030204" pitchFamily="34" charset="0"/>
              </a:rPr>
              <a:t>the </a:t>
            </a:r>
            <a:r>
              <a:rPr lang="en-US" sz="2000" noProof="1">
                <a:solidFill>
                  <a:srgbClr val="808080"/>
                </a:solidFill>
                <a:latin typeface="Calibri Light" panose="020F0302020204030204" pitchFamily="34" charset="0"/>
              </a:rPr>
              <a:t>placeholder with </a:t>
            </a:r>
            <a:r>
              <a:rPr lang="en-US" sz="2000" noProof="1" smtClean="0">
                <a:solidFill>
                  <a:srgbClr val="808080"/>
                </a:solidFill>
                <a:latin typeface="Calibri Light" panose="020F0302020204030204" pitchFamily="34" charset="0"/>
              </a:rPr>
              <a:t>to </a:t>
            </a:r>
            <a:r>
              <a:rPr lang="en-US" sz="2000" noProof="1">
                <a:solidFill>
                  <a:srgbClr val="808080"/>
                </a:solidFill>
                <a:latin typeface="Calibri Light" panose="020F0302020204030204" pitchFamily="34" charset="0"/>
              </a:rPr>
              <a:t>replace it by selecting different options.</a:t>
            </a:r>
          </a:p>
        </p:txBody>
      </p:sp>
      <p:pic>
        <p:nvPicPr>
          <p:cNvPr id="15" name="Picture 5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9300" y="6172933"/>
            <a:ext cx="1704226" cy="310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5593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title"/>
          </p:nvPr>
        </p:nvSpPr>
        <p:spPr bwMode="white"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FLAT DESIGN - BASICS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 bwMode="white"/>
        <p:txBody>
          <a:bodyPr/>
          <a:lstStyle/>
          <a:p>
            <a:r>
              <a:rPr lang="en-US" dirty="0">
                <a:latin typeface="Calibri Light" panose="020F0302020204030204" pitchFamily="34" charset="0"/>
              </a:rPr>
              <a:t>Enter your </a:t>
            </a:r>
            <a:r>
              <a:rPr lang="en-US" noProof="1">
                <a:latin typeface="Calibri Light" panose="020F0302020204030204" pitchFamily="34" charset="0"/>
              </a:rPr>
              <a:t>subheadline</a:t>
            </a:r>
            <a:r>
              <a:rPr lang="en-US" dirty="0">
                <a:latin typeface="Calibri Light" panose="020F0302020204030204" pitchFamily="34" charset="0"/>
              </a:rPr>
              <a:t> here</a:t>
            </a:r>
          </a:p>
        </p:txBody>
      </p:sp>
      <p:sp>
        <p:nvSpPr>
          <p:cNvPr id="8" name="Textfeld 7"/>
          <p:cNvSpPr txBox="1"/>
          <p:nvPr/>
        </p:nvSpPr>
        <p:spPr bwMode="white">
          <a:xfrm>
            <a:off x="390577" y="1894342"/>
            <a:ext cx="2401081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sz="6000" dirty="0" smtClean="0">
                <a:solidFill>
                  <a:schemeClr val="accent1"/>
                </a:solidFill>
                <a:latin typeface="Bebas Neue" panose="020B0506020202020201" pitchFamily="34" charset="0"/>
              </a:rPr>
              <a:t>FACTS &amp; FIGURES</a:t>
            </a:r>
            <a:endParaRPr lang="en-US" sz="6000" dirty="0">
              <a:solidFill>
                <a:schemeClr val="accent1"/>
              </a:solidFill>
              <a:latin typeface="Bebas Neue" panose="020B0506020202020201" pitchFamily="34" charset="0"/>
            </a:endParaRPr>
          </a:p>
        </p:txBody>
      </p:sp>
      <p:sp>
        <p:nvSpPr>
          <p:cNvPr id="9" name="Rechteck 8"/>
          <p:cNvSpPr/>
          <p:nvPr/>
        </p:nvSpPr>
        <p:spPr bwMode="white">
          <a:xfrm>
            <a:off x="400102" y="3628444"/>
            <a:ext cx="3408012" cy="19389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90000"/>
              </a:lnSpc>
              <a:spcAft>
                <a:spcPts val="800"/>
              </a:spcAft>
              <a:defRPr/>
            </a:pPr>
            <a:r>
              <a:rPr lang="en-US" sz="2000" noProof="1">
                <a:solidFill>
                  <a:srgbClr val="FFFFFF"/>
                </a:solidFill>
                <a:latin typeface="Calibri Light" panose="020F0302020204030204" pitchFamily="34" charset="0"/>
              </a:rPr>
              <a:t>This is a placeholder text. This text can be replaced with your own </a:t>
            </a:r>
            <a:r>
              <a:rPr lang="en-US" sz="2000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>text. The </a:t>
            </a:r>
            <a:r>
              <a:rPr lang="en-US" sz="2000" noProof="1">
                <a:solidFill>
                  <a:srgbClr val="FFFFFF"/>
                </a:solidFill>
                <a:latin typeface="Calibri Light" panose="020F0302020204030204" pitchFamily="34" charset="0"/>
              </a:rPr>
              <a:t>text demonstrates how your own text will look when you replace </a:t>
            </a:r>
            <a:r>
              <a:rPr lang="en-US" sz="2000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>the </a:t>
            </a:r>
            <a:r>
              <a:rPr lang="en-US" sz="2000" noProof="1">
                <a:solidFill>
                  <a:srgbClr val="FFFFFF"/>
                </a:solidFill>
                <a:latin typeface="Calibri Light" panose="020F0302020204030204" pitchFamily="34" charset="0"/>
              </a:rPr>
              <a:t>placeholder with </a:t>
            </a:r>
            <a:r>
              <a:rPr lang="en-US" sz="2000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>to </a:t>
            </a:r>
            <a:r>
              <a:rPr lang="en-US" sz="2000" noProof="1">
                <a:solidFill>
                  <a:srgbClr val="FFFFFF"/>
                </a:solidFill>
                <a:latin typeface="Calibri Light" panose="020F0302020204030204" pitchFamily="34" charset="0"/>
              </a:rPr>
              <a:t>replace it by selecting different options.</a:t>
            </a:r>
          </a:p>
        </p:txBody>
      </p:sp>
      <p:cxnSp>
        <p:nvCxnSpPr>
          <p:cNvPr id="10" name="Gerade Verbindung 32"/>
          <p:cNvCxnSpPr/>
          <p:nvPr/>
        </p:nvCxnSpPr>
        <p:spPr bwMode="white">
          <a:xfrm>
            <a:off x="420585" y="3319397"/>
            <a:ext cx="3750957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Diagramm 10"/>
          <p:cNvGraphicFramePr/>
          <p:nvPr>
            <p:extLst>
              <p:ext uri="{D42A27DB-BD31-4B8C-83A1-F6EECF244321}">
                <p14:modId xmlns:p14="http://schemas.microsoft.com/office/powerpoint/2010/main" val="3753318665"/>
              </p:ext>
            </p:extLst>
          </p:nvPr>
        </p:nvGraphicFramePr>
        <p:xfrm>
          <a:off x="4609698" y="1289885"/>
          <a:ext cx="4111575" cy="47163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214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Data Descriptions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5136292"/>
              </p:ext>
            </p:extLst>
          </p:nvPr>
        </p:nvGraphicFramePr>
        <p:xfrm>
          <a:off x="415583" y="1483952"/>
          <a:ext cx="8302389" cy="484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18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160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744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8027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Variable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Description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Notes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rgbClr val="808080"/>
                          </a:solidFill>
                        </a:rPr>
                        <a:t>Status</a:t>
                      </a:r>
                      <a:endParaRPr lang="en-US" dirty="0">
                        <a:solidFill>
                          <a:srgbClr val="808080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808080"/>
                          </a:solidFill>
                        </a:rPr>
                        <a:t>Grant</a:t>
                      </a:r>
                      <a:r>
                        <a:rPr lang="en-US" baseline="0" dirty="0" smtClean="0">
                          <a:solidFill>
                            <a:srgbClr val="808080"/>
                          </a:solidFill>
                        </a:rPr>
                        <a:t>ed a Loan or Rejected</a:t>
                      </a:r>
                      <a:endParaRPr lang="en-US" dirty="0">
                        <a:solidFill>
                          <a:srgbClr val="80808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808080"/>
                          </a:solidFill>
                        </a:rPr>
                        <a:t>Outcome Variable</a:t>
                      </a:r>
                      <a:endParaRPr lang="en-US" dirty="0">
                        <a:solidFill>
                          <a:srgbClr val="80808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015776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Loan Amount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Amount Requested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(and Granted) by Borrower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Full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Amounts are Usually Granted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 Date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Date of Application or Loan Granted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~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7 Days Difference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Debt-to-Income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Ratio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Monthly Debt Payments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/ Monthly Income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Excludes Mortgage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Employment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Length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Employment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Length in Years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State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State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Zip Code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Zip Code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85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Exploratory Data analysis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3028" y="1209888"/>
            <a:ext cx="176056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DTI</a:t>
            </a:r>
            <a:endParaRPr lang="en-US" sz="22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4110263" y="1209888"/>
            <a:ext cx="176056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Loan Amount</a:t>
            </a:r>
            <a:endParaRPr lang="en-US" sz="22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6678314" y="979055"/>
            <a:ext cx="2032887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Interaction </a:t>
            </a:r>
          </a:p>
          <a:p>
            <a:pPr algn="ctr"/>
            <a:r>
              <a:rPr lang="en-US" sz="1500" dirty="0" smtClean="0"/>
              <a:t>(DTI x Loan Amount)</a:t>
            </a:r>
            <a:endParaRPr lang="en-US" sz="1500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6024116"/>
            <a:ext cx="1801131" cy="799763"/>
          </a:xfrm>
          <a:prstGeom prst="rect">
            <a:avLst/>
          </a:prstGeom>
        </p:spPr>
      </p:pic>
      <p:pic>
        <p:nvPicPr>
          <p:cNvPr id="1027" name="Picture 3" descr="C:\Users\malena.rubino\AppData\Local\Temp\wze3fa\DTI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8" t="14677" r="3869" b="11407"/>
          <a:stretch/>
        </p:blipFill>
        <p:spPr bwMode="auto">
          <a:xfrm>
            <a:off x="1039972" y="1591275"/>
            <a:ext cx="2453868" cy="2079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malena.rubino\AppData\Local\Temp\wzb8a6\dti_log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45" t="15341" r="2374" b="12724"/>
          <a:stretch/>
        </p:blipFill>
        <p:spPr bwMode="auto">
          <a:xfrm>
            <a:off x="1039972" y="4067023"/>
            <a:ext cx="2570909" cy="2071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malena.rubino\AppData\Local\Temp\wz192d\loan_amt.pn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8" t="15341" r="2375" b="12724"/>
          <a:stretch/>
        </p:blipFill>
        <p:spPr bwMode="auto">
          <a:xfrm>
            <a:off x="3712199" y="1591275"/>
            <a:ext cx="2546812" cy="2016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malena.rubino\AppData\Local\Temp\wz451c\loan_amnt_log.pn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8" t="15342" r="2374" b="12335"/>
          <a:stretch/>
        </p:blipFill>
        <p:spPr bwMode="auto">
          <a:xfrm>
            <a:off x="3712199" y="4067023"/>
            <a:ext cx="2512918" cy="2058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malena.rubino\AppData\Local\Temp\wz8f46\interaction.png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8" t="15342" r="2376" b="13114"/>
          <a:stretch/>
        </p:blipFill>
        <p:spPr bwMode="auto">
          <a:xfrm>
            <a:off x="6447643" y="1591275"/>
            <a:ext cx="2494228" cy="202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:\Users\malena.rubino\AppData\Local\Temp\wz9edf\int_log.png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82" t="17610" r="5049" b="13405"/>
          <a:stretch/>
        </p:blipFill>
        <p:spPr bwMode="auto">
          <a:xfrm>
            <a:off x="6331593" y="4067023"/>
            <a:ext cx="2569334" cy="2071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-150128" y="3728469"/>
            <a:ext cx="176056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200" b="1" dirty="0" smtClean="0">
                <a:solidFill>
                  <a:schemeClr val="accent1"/>
                </a:solidFill>
              </a:rPr>
              <a:t>Log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-109165" y="1333824"/>
            <a:ext cx="176056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200" b="1" dirty="0" smtClean="0">
                <a:solidFill>
                  <a:schemeClr val="accent1"/>
                </a:solidFill>
              </a:rPr>
              <a:t>Original</a:t>
            </a:r>
            <a:endParaRPr lang="en-US" sz="2200" b="1" dirty="0">
              <a:solidFill>
                <a:schemeClr val="accent1"/>
              </a:solidFill>
            </a:endParaRPr>
          </a:p>
        </p:txBody>
      </p:sp>
      <p:sp>
        <p:nvSpPr>
          <p:cNvPr id="6" name="Left Arrow 5"/>
          <p:cNvSpPr/>
          <p:nvPr/>
        </p:nvSpPr>
        <p:spPr>
          <a:xfrm rot="20399793">
            <a:off x="4718257" y="2490030"/>
            <a:ext cx="504967" cy="268805"/>
          </a:xfrm>
          <a:prstGeom prst="lef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Left Arrow 20"/>
          <p:cNvSpPr/>
          <p:nvPr/>
        </p:nvSpPr>
        <p:spPr>
          <a:xfrm rot="20260469">
            <a:off x="7442272" y="2208182"/>
            <a:ext cx="504967" cy="268805"/>
          </a:xfrm>
          <a:prstGeom prst="lef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196156" y="2220413"/>
            <a:ext cx="710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&lt; 1% of sample</a:t>
            </a:r>
            <a:endParaRPr lang="en-US" sz="1200" dirty="0"/>
          </a:p>
        </p:txBody>
      </p:sp>
      <p:sp>
        <p:nvSpPr>
          <p:cNvPr id="25" name="TextBox 24"/>
          <p:cNvSpPr txBox="1"/>
          <p:nvPr/>
        </p:nvSpPr>
        <p:spPr>
          <a:xfrm>
            <a:off x="7961464" y="1965724"/>
            <a:ext cx="710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&lt; 1% of sample</a:t>
            </a:r>
            <a:endParaRPr lang="en-US" sz="1200" dirty="0"/>
          </a:p>
        </p:txBody>
      </p:sp>
      <p:sp>
        <p:nvSpPr>
          <p:cNvPr id="26" name="Left Arrow 25"/>
          <p:cNvSpPr/>
          <p:nvPr/>
        </p:nvSpPr>
        <p:spPr>
          <a:xfrm rot="20399793">
            <a:off x="2057077" y="4398178"/>
            <a:ext cx="504967" cy="268805"/>
          </a:xfrm>
          <a:prstGeom prst="lef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534976" y="4202520"/>
            <a:ext cx="710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&lt; 1% of sample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540856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Exploratory Data analysis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1188" y="1361199"/>
            <a:ext cx="286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Employment Length</a:t>
            </a:r>
            <a:endParaRPr lang="en-US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4358168" y="1361199"/>
            <a:ext cx="2032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Month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301542" y="1361199"/>
            <a:ext cx="2032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Year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  <p:graphicFrame>
        <p:nvGraphicFramePr>
          <p:cNvPr id="13" name="_color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21065346"/>
              </p:ext>
            </p:extLst>
          </p:nvPr>
        </p:nvGraphicFramePr>
        <p:xfrm>
          <a:off x="1478442" y="1735835"/>
          <a:ext cx="2695165" cy="45837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7320520"/>
              </p:ext>
            </p:extLst>
          </p:nvPr>
        </p:nvGraphicFramePr>
        <p:xfrm>
          <a:off x="341188" y="1735837"/>
          <a:ext cx="1146422" cy="4583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64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&lt; 1 year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1</a:t>
                      </a:r>
                      <a:r>
                        <a:rPr lang="en-US" sz="1600" b="1" baseline="0" dirty="0" smtClean="0">
                          <a:solidFill>
                            <a:schemeClr val="tx2"/>
                          </a:solidFill>
                        </a:rPr>
                        <a:t> year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2 years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3 years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4 years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5 years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6 years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7 years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8 years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9 years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10+ years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3" name="_color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912412291"/>
              </p:ext>
            </p:extLst>
          </p:nvPr>
        </p:nvGraphicFramePr>
        <p:xfrm>
          <a:off x="4453688" y="1754332"/>
          <a:ext cx="2695165" cy="45837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8977296"/>
              </p:ext>
            </p:extLst>
          </p:nvPr>
        </p:nvGraphicFramePr>
        <p:xfrm>
          <a:off x="3657600" y="1754334"/>
          <a:ext cx="791608" cy="45652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16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Jan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Feb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March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April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May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June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July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Aug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Sept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Oct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Nov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Dec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aphicFrame>
        <p:nvGraphicFramePr>
          <p:cNvPr id="25" name="_color1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4102886066"/>
              </p:ext>
            </p:extLst>
          </p:nvPr>
        </p:nvGraphicFramePr>
        <p:xfrm>
          <a:off x="7366243" y="1763309"/>
          <a:ext cx="2695165" cy="41670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3617559"/>
              </p:ext>
            </p:extLst>
          </p:nvPr>
        </p:nvGraphicFramePr>
        <p:xfrm>
          <a:off x="6660107" y="1763311"/>
          <a:ext cx="715304" cy="41670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3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2007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2008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2009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2010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2011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2012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2013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2014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2015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2016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0653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Exploratory Data analysis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836" y="1552271"/>
            <a:ext cx="55136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/>
              <a:t>A Confounder: FICO Score</a:t>
            </a:r>
            <a:endParaRPr lang="en-US" sz="2200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  <p:pic>
        <p:nvPicPr>
          <p:cNvPr id="2050" name="Picture 2" descr="C:\Users\malena.rubino\AppData\Local\Temp\wz15d3\fico_hist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96" t="17201" r="3906" b="14281"/>
          <a:stretch/>
        </p:blipFill>
        <p:spPr bwMode="auto">
          <a:xfrm>
            <a:off x="1267294" y="2043599"/>
            <a:ext cx="6633888" cy="3920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5513684" y="1767714"/>
            <a:ext cx="45719" cy="336384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570567" y="1486876"/>
            <a:ext cx="36826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FF0000"/>
                </a:solidFill>
              </a:rPr>
              <a:t>Average National FICO Score: 695</a:t>
            </a:r>
            <a:endParaRPr lang="en-US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4787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Logistic Regression [Logit] - Interpretation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8630179"/>
              </p:ext>
            </p:extLst>
          </p:nvPr>
        </p:nvGraphicFramePr>
        <p:xfrm>
          <a:off x="207788" y="1596789"/>
          <a:ext cx="8530709" cy="31492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4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39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69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50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00250"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Coefficient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p-value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Interpretation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34542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DTI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-0.0032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&lt; 0.001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One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unit increase in DTI decreases the odds-ratio by 0.4%.  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A small decrease, indicating a low practical significance.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34542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Loan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Amount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&lt; 0.0001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0.704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The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loan amount is not indicative of the probability of receiving a loan.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34542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Interaction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 &lt; 0.0001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&lt; 0.001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The interaction term is statistically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significant, but holds no practical significance (very small effect size).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396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/>
              <a:t>Logistic </a:t>
            </a:r>
            <a:r>
              <a:rPr lang="en-US" noProof="1" smtClean="0"/>
              <a:t>Regression [logit] </a:t>
            </a:r>
            <a:r>
              <a:rPr lang="en-US" noProof="1"/>
              <a:t>- Interpretation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9134286"/>
              </p:ext>
            </p:extLst>
          </p:nvPr>
        </p:nvGraphicFramePr>
        <p:xfrm>
          <a:off x="207788" y="1320176"/>
          <a:ext cx="8530709" cy="499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4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13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694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50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03908"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Coefficient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p-value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Interpretation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22700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Employment (Baseline: &lt;1 years)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 year: 4.774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2 years: 4.832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3 years: 4.850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4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years: </a:t>
                      </a: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4.980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5 years: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</a:t>
                      </a: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2.129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6 years: 4.898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7 years: 4.976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8 years: 5.039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9 years: 5.138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10+ years: 5.016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 year: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</a:t>
                      </a: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2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3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4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5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6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7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8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9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10+ years: &lt; 0.001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Having less than 1 year of work experience is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detrimental to your chances of receiving a loan.  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At least 1 year(s) worth of experience increases the odds-ratio by a range of 18% to 70% (with the exclusion of the 5-year anomaly).  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This variable has statistical and practical significance.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22700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Month</a:t>
                      </a:r>
                    </a:p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(Baseline: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January)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Feb.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  0.135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Mar.  0.286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Apr.   0.177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May   0.230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Jun.   0.180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Jul.    0.325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Aug.  0.310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Sep.  0.040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Oct.  0.478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Nov.  0.345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Dec.  0.021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Feb.    0.004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Mar.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Apr. 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May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Jun. 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Jul.  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Aug.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Sep.    0.469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Oct. 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Nov.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Dec.   0.661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Seasonality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plays a very small, almost trivial role in the chances of obtaining a loan.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Very slight differences between winter vs. summer months.  Summer months increase odds-ratio by 0.4%.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Although there is statistical significance, there is no practical significance.  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33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0XTnlB3KpkK7LJ09MxjVs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0XTnlB3KpkK7LJ09MxjVs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0XTnlB3KpkK7LJ09MxjVs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0XTnlB3KpkK7LJ09MxjVs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0XTnlB3KpkK7LJ09MxjVsA"/>
</p:tagLst>
</file>

<file path=ppt/theme/theme1.xml><?xml version="1.0" encoding="utf-8"?>
<a:theme xmlns:a="http://schemas.openxmlformats.org/drawingml/2006/main" name="Office Theme">
  <a:themeElements>
    <a:clrScheme name="Benutzerdefiniert 12">
      <a:dk1>
        <a:sysClr val="windowText" lastClr="000000"/>
      </a:dk1>
      <a:lt1>
        <a:sysClr val="window" lastClr="FFFFFF"/>
      </a:lt1>
      <a:dk2>
        <a:srgbClr val="262626"/>
      </a:dk2>
      <a:lt2>
        <a:srgbClr val="FFFFFF"/>
      </a:lt2>
      <a:accent1>
        <a:srgbClr val="2890C4"/>
      </a:accent1>
      <a:accent2>
        <a:srgbClr val="6B9B1A"/>
      </a:accent2>
      <a:accent3>
        <a:srgbClr val="FB9B03"/>
      </a:accent3>
      <a:accent4>
        <a:srgbClr val="FBBE09"/>
      </a:accent4>
      <a:accent5>
        <a:srgbClr val="7E4E96"/>
      </a:accent5>
      <a:accent6>
        <a:srgbClr val="C00000"/>
      </a:accent6>
      <a:hlink>
        <a:srgbClr val="C00000"/>
      </a:hlink>
      <a:folHlink>
        <a:srgbClr val="000000"/>
      </a:folHlink>
    </a:clrScheme>
    <a:fontScheme name="Benutzerdefiniert 2">
      <a:majorFont>
        <a:latin typeface="Bebas Neue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3257</TotalTime>
  <Words>1658</Words>
  <Application>Microsoft Office PowerPoint</Application>
  <PresentationFormat>On-screen Show (4:3)</PresentationFormat>
  <Paragraphs>420</Paragraphs>
  <Slides>31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Calibri Light</vt:lpstr>
      <vt:lpstr>Calibri</vt:lpstr>
      <vt:lpstr>Open Sans</vt:lpstr>
      <vt:lpstr>Wingdings</vt:lpstr>
      <vt:lpstr>Bebas Neue</vt:lpstr>
      <vt:lpstr>Open Sans bold</vt:lpstr>
      <vt:lpstr>Arial</vt:lpstr>
      <vt:lpstr>Office Theme</vt:lpstr>
      <vt:lpstr>Lending Club</vt:lpstr>
      <vt:lpstr>PowerPoint Presentation</vt:lpstr>
      <vt:lpstr>PowerPoint Presentation</vt:lpstr>
      <vt:lpstr>Data Descriptions</vt:lpstr>
      <vt:lpstr>Exploratory Data analysis</vt:lpstr>
      <vt:lpstr>Exploratory Data analysis</vt:lpstr>
      <vt:lpstr>Exploratory Data analysis</vt:lpstr>
      <vt:lpstr>Logistic Regression [Logit] - Interpretation</vt:lpstr>
      <vt:lpstr>Logistic Regression [logit] - Interpretation</vt:lpstr>
      <vt:lpstr>Diagnostics – Fitting A Logistic Regression</vt:lpstr>
      <vt:lpstr>PowerPoint Presentation</vt:lpstr>
      <vt:lpstr>Prediction</vt:lpstr>
      <vt:lpstr>PowerPoint Presentation</vt:lpstr>
      <vt:lpstr>conclusion</vt:lpstr>
      <vt:lpstr>How to lessen defaults</vt:lpstr>
      <vt:lpstr>Data Descriptions</vt:lpstr>
      <vt:lpstr>Logistic Regression [Logit] - Interpretation</vt:lpstr>
      <vt:lpstr>Diagnostics – Fitting A Logistic Regression</vt:lpstr>
      <vt:lpstr>Exploratory Data analysis</vt:lpstr>
      <vt:lpstr>Logistic Regression</vt:lpstr>
      <vt:lpstr>Appendix</vt:lpstr>
      <vt:lpstr>PowerPoint Presentation</vt:lpstr>
      <vt:lpstr>PowerPoint Presentation</vt:lpstr>
      <vt:lpstr>FLAT DESIGN - BASICS</vt:lpstr>
      <vt:lpstr>TABLE</vt:lpstr>
      <vt:lpstr>CONTACT</vt:lpstr>
      <vt:lpstr>FLAT DESIGN - BASICS</vt:lpstr>
      <vt:lpstr>FLAT DESIGN - BASICS</vt:lpstr>
      <vt:lpstr>FLAT DESIGN - BASICS</vt:lpstr>
      <vt:lpstr>Exploratory Data analysis</vt:lpstr>
      <vt:lpstr>FLAT DESIGN - BASICS</vt:lpstr>
    </vt:vector>
  </TitlesOfParts>
  <Company>Presentationload GmbH</Company>
  <LinksUpToDate>false</LinksUpToDate>
  <SharedDoc>false</SharedDoc>
  <HyperlinkBase>www.presentationload.com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ST001 Flat Design BASICS</dc:title>
  <dc:creator>PresentationLoad</dc:creator>
  <cp:keywords>PresentationLoad</cp:keywords>
  <dc:description>Professional PowerPoint templates for download</dc:description>
  <cp:lastModifiedBy>Administrator</cp:lastModifiedBy>
  <cp:revision>1363</cp:revision>
  <dcterms:created xsi:type="dcterms:W3CDTF">2010-05-21T10:35:54Z</dcterms:created>
  <dcterms:modified xsi:type="dcterms:W3CDTF">2016-12-09T02:08:01Z</dcterms:modified>
</cp:coreProperties>
</file>

<file path=docProps/thumbnail.jpeg>
</file>